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25" r:id="rId2"/>
    <p:sldMasterId id="2147483737" r:id="rId3"/>
    <p:sldMasterId id="2147483786" r:id="rId4"/>
    <p:sldMasterId id="2147483811" r:id="rId5"/>
    <p:sldMasterId id="2147483836" r:id="rId6"/>
    <p:sldMasterId id="2147483884" r:id="rId7"/>
    <p:sldMasterId id="2147483896" r:id="rId8"/>
    <p:sldMasterId id="2147483908" r:id="rId9"/>
    <p:sldMasterId id="2147483920" r:id="rId10"/>
    <p:sldMasterId id="2147483932" r:id="rId11"/>
  </p:sldMasterIdLst>
  <p:notesMasterIdLst>
    <p:notesMasterId r:id="rId44"/>
  </p:notesMasterIdLst>
  <p:sldIdLst>
    <p:sldId id="291" r:id="rId12"/>
    <p:sldId id="364" r:id="rId13"/>
    <p:sldId id="365" r:id="rId14"/>
    <p:sldId id="366" r:id="rId15"/>
    <p:sldId id="371" r:id="rId16"/>
    <p:sldId id="372" r:id="rId17"/>
    <p:sldId id="326" r:id="rId18"/>
    <p:sldId id="327" r:id="rId19"/>
    <p:sldId id="325" r:id="rId20"/>
    <p:sldId id="350" r:id="rId21"/>
    <p:sldId id="351" r:id="rId22"/>
    <p:sldId id="347" r:id="rId23"/>
    <p:sldId id="337" r:id="rId24"/>
    <p:sldId id="338" r:id="rId25"/>
    <p:sldId id="339" r:id="rId26"/>
    <p:sldId id="373" r:id="rId27"/>
    <p:sldId id="369" r:id="rId28"/>
    <p:sldId id="370" r:id="rId29"/>
    <p:sldId id="375" r:id="rId30"/>
    <p:sldId id="257" r:id="rId31"/>
    <p:sldId id="279" r:id="rId32"/>
    <p:sldId id="280" r:id="rId33"/>
    <p:sldId id="289" r:id="rId34"/>
    <p:sldId id="297" r:id="rId35"/>
    <p:sldId id="298" r:id="rId36"/>
    <p:sldId id="315" r:id="rId37"/>
    <p:sldId id="267" r:id="rId38"/>
    <p:sldId id="299" r:id="rId39"/>
    <p:sldId id="378" r:id="rId40"/>
    <p:sldId id="310" r:id="rId41"/>
    <p:sldId id="377" r:id="rId42"/>
    <p:sldId id="379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brams, Elaine J." initials="EJ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 autoAdjust="0"/>
    <p:restoredTop sz="94727" autoAdjust="0"/>
  </p:normalViewPr>
  <p:slideViewPr>
    <p:cSldViewPr snapToGrid="0" snapToObjects="1">
      <p:cViewPr varScale="1">
        <p:scale>
          <a:sx n="99" d="100"/>
          <a:sy n="99" d="100"/>
        </p:scale>
        <p:origin x="-17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commentAuthors" Target="commentAuthors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slide" Target="slides/slide24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37" Type="http://schemas.openxmlformats.org/officeDocument/2006/relationships/slide" Target="slides/slide26.xml"/><Relationship Id="rId38" Type="http://schemas.openxmlformats.org/officeDocument/2006/relationships/slide" Target="slides/slide27.xml"/><Relationship Id="rId39" Type="http://schemas.openxmlformats.org/officeDocument/2006/relationships/slide" Target="slides/slide28.xml"/><Relationship Id="rId40" Type="http://schemas.openxmlformats.org/officeDocument/2006/relationships/slide" Target="slides/slide29.xml"/><Relationship Id="rId41" Type="http://schemas.openxmlformats.org/officeDocument/2006/relationships/slide" Target="slides/slide30.xml"/><Relationship Id="rId42" Type="http://schemas.openxmlformats.org/officeDocument/2006/relationships/slide" Target="slides/slide31.xml"/><Relationship Id="rId43" Type="http://schemas.openxmlformats.org/officeDocument/2006/relationships/slide" Target="slides/slide3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jacobadam:Desktop:Meta%20Virology:Adult%20Cascades:graphs%20IAS%20july%201st.xlsx" TargetMode="External"/><Relationship Id="rId3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jacobadam:Desktop:Meta%20Virology:Adult%20Cascades:graphs%20IAS%20july%209th.xlsx" TargetMode="External"/><Relationship Id="rId3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668700555148033"/>
          <c:y val="0.0526565235289903"/>
          <c:w val="0.916582934690954"/>
          <c:h val="0.85168770775300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5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E44B0D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B3C42F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7E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B3C42F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7E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7E00"/>
              </a:solidFill>
              <a:ln>
                <a:solidFill>
                  <a:schemeClr val="tx1"/>
                </a:solidFill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"/>
                  <c:y val="0.0085692963685526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>
                        <a:solidFill>
                          <a:srgbClr val="E44B0D"/>
                        </a:solidFill>
                      </a:rPr>
                      <a:t>90%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b="1">
                        <a:solidFill>
                          <a:srgbClr val="B3C42F"/>
                        </a:solidFill>
                      </a:rPr>
                      <a:t>81%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7E00"/>
                        </a:solidFill>
                      </a:rPr>
                      <a:t>73%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B3C42F"/>
                        </a:solidFill>
                      </a:rPr>
                      <a:t>81%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 sz="2000" b="1">
                        <a:solidFill>
                          <a:srgbClr val="007E00"/>
                        </a:solidFill>
                      </a:defRPr>
                    </a:pPr>
                    <a:r>
                      <a:rPr lang="en-US">
                        <a:solidFill>
                          <a:srgbClr val="007E00"/>
                        </a:solidFill>
                      </a:rPr>
                      <a:t>73%</a:t>
                    </a: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7E00"/>
                        </a:solidFill>
                      </a:rPr>
                      <a:t>73%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Sheet1!$B$256:$B$259</c:f>
              <c:strCache>
                <c:ptCount val="4"/>
                <c:pt idx="0">
                  <c:v>HIV Positive People</c:v>
                </c:pt>
                <c:pt idx="1">
                  <c:v>Diagnosed</c:v>
                </c:pt>
                <c:pt idx="2">
                  <c:v>On ART </c:v>
                </c:pt>
                <c:pt idx="3">
                  <c:v>Viral Suppression</c:v>
                </c:pt>
              </c:strCache>
            </c:strRef>
          </c:cat>
          <c:val>
            <c:numRef>
              <c:f>Sheet1!$D$256:$D$259</c:f>
              <c:numCache>
                <c:formatCode>0%</c:formatCode>
                <c:ptCount val="4"/>
                <c:pt idx="0">
                  <c:v>1.0</c:v>
                </c:pt>
                <c:pt idx="1">
                  <c:v>0.9</c:v>
                </c:pt>
                <c:pt idx="2">
                  <c:v>0.81</c:v>
                </c:pt>
                <c:pt idx="3">
                  <c:v>0.729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-25"/>
        <c:axId val="2019562472"/>
        <c:axId val="2019565704"/>
      </c:barChart>
      <c:catAx>
        <c:axId val="2019562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44450">
            <a:solidFill>
              <a:schemeClr val="tx1"/>
            </a:solidFill>
          </a:ln>
        </c:spPr>
        <c:txPr>
          <a:bodyPr/>
          <a:lstStyle/>
          <a:p>
            <a:pPr>
              <a:defRPr sz="2000" b="1" i="0"/>
            </a:pPr>
            <a:endParaRPr lang="en-US"/>
          </a:p>
        </c:txPr>
        <c:crossAx val="2019565704"/>
        <c:crosses val="autoZero"/>
        <c:auto val="1"/>
        <c:lblAlgn val="ctr"/>
        <c:lblOffset val="100"/>
        <c:noMultiLvlLbl val="0"/>
      </c:catAx>
      <c:valAx>
        <c:axId val="2019565704"/>
        <c:scaling>
          <c:orientation val="minMax"/>
          <c:max val="1.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44450">
            <a:solidFill>
              <a:schemeClr val="tx1"/>
            </a:solidFill>
          </a:ln>
        </c:spPr>
        <c:txPr>
          <a:bodyPr/>
          <a:lstStyle/>
          <a:p>
            <a:pPr>
              <a:defRPr sz="1900" b="1"/>
            </a:pPr>
            <a:endParaRPr lang="en-US"/>
          </a:p>
        </c:txPr>
        <c:crossAx val="2019562472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673744976073472"/>
          <c:y val="0.0489901322251812"/>
          <c:w val="0.915953668292797"/>
          <c:h val="0.85697848680476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5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E44B0D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B3C42F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7E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B3C42F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7E00">
                  <a:alpha val="59000"/>
                </a:srgb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7E00"/>
              </a:solidFill>
              <a:ln>
                <a:solidFill>
                  <a:schemeClr val="tx1"/>
                </a:solidFill>
              </a:ln>
              <a:effectLst/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0.0041808038709291"/>
                  <c:y val="-0.279104821199676"/>
                </c:manualLayout>
              </c:layout>
              <c:tx>
                <c:rich>
                  <a:bodyPr/>
                  <a:lstStyle/>
                  <a:p>
                    <a:pPr>
                      <a:defRPr sz="2800" b="1">
                        <a:solidFill>
                          <a:srgbClr val="E44B0D"/>
                        </a:solidFill>
                      </a:defRPr>
                    </a:pPr>
                    <a:r>
                      <a:rPr lang="en-US" sz="2800" b="1">
                        <a:solidFill>
                          <a:srgbClr val="E44B0D"/>
                        </a:solidFill>
                      </a:rPr>
                      <a:t>53%</a:t>
                    </a:r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26093986684784"/>
                  <c:y val="-0.224873685515681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B3C42F"/>
                        </a:solidFill>
                      </a:rPr>
                      <a:t>41%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700500084559091"/>
                  <c:y val="-0.207662755825578"/>
                </c:manualLayout>
              </c:layout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en-US" dirty="0" smtClean="0"/>
                      <a:t>32%*</a:t>
                    </a:r>
                    <a:endParaRPr lang="en-US" dirty="0"/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0418088129681378"/>
                  <c:y val="-0.223497313522892"/>
                </c:manualLayout>
              </c:layout>
              <c:tx>
                <c:rich>
                  <a:bodyPr/>
                  <a:lstStyle/>
                  <a:p>
                    <a:pPr>
                      <a:defRPr sz="2800" b="1">
                        <a:solidFill>
                          <a:srgbClr val="B3C42F"/>
                        </a:solidFill>
                      </a:defRPr>
                    </a:pPr>
                    <a:r>
                      <a:rPr lang="en-US" sz="2800" b="1">
                        <a:solidFill>
                          <a:srgbClr val="B3C42F"/>
                        </a:solidFill>
                      </a:rPr>
                      <a:t>40%</a:t>
                    </a:r>
                    <a:endParaRPr lang="en-US" sz="2400" b="1">
                      <a:solidFill>
                        <a:srgbClr val="B3C42F"/>
                      </a:solidFill>
                    </a:endParaRPr>
                  </a:p>
                </c:rich>
              </c:tx>
              <c:spPr>
                <a:noFill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0558194351535961"/>
                  <c:y val="-0.231680367247606"/>
                </c:manualLayout>
              </c:layout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en-US" sz="2800" b="1"/>
                      <a:t>31%*</a:t>
                    </a:r>
                    <a:endParaRPr lang="en-US" sz="2400" b="1"/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Sheet1!$B$322:$B$325</c:f>
              <c:strCache>
                <c:ptCount val="4"/>
                <c:pt idx="0">
                  <c:v>HIV Positive People</c:v>
                </c:pt>
                <c:pt idx="1">
                  <c:v>Diagnosed</c:v>
                </c:pt>
                <c:pt idx="2">
                  <c:v>On ART </c:v>
                </c:pt>
                <c:pt idx="3">
                  <c:v>Viral Suppression &lt;1000 (ITT)*</c:v>
                </c:pt>
              </c:strCache>
            </c:strRef>
          </c:cat>
          <c:val>
            <c:numRef>
              <c:f>Sheet1!$D$322:$D$325</c:f>
              <c:numCache>
                <c:formatCode>0%</c:formatCode>
                <c:ptCount val="4"/>
                <c:pt idx="0">
                  <c:v>1.0</c:v>
                </c:pt>
                <c:pt idx="1">
                  <c:v>0.53658</c:v>
                </c:pt>
                <c:pt idx="2">
                  <c:v>0.406504</c:v>
                </c:pt>
                <c:pt idx="3">
                  <c:v>0.31504</c:v>
                </c:pt>
              </c:numCache>
            </c:numRef>
          </c:val>
        </c:ser>
        <c:ser>
          <c:idx val="1"/>
          <c:order val="1"/>
          <c:spPr>
            <a:solidFill>
              <a:srgbClr val="E44B0D">
                <a:alpha val="67000"/>
              </a:srgbClr>
            </a:solidFill>
            <a:ln>
              <a:solidFill>
                <a:schemeClr val="tx1"/>
              </a:solidFill>
              <a:prstDash val="dashDot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E44B0D">
                  <a:alpha val="23000"/>
                </a:srgbClr>
              </a:solidFill>
              <a:ln>
                <a:solidFill>
                  <a:schemeClr val="tx1"/>
                </a:solidFill>
                <a:prstDash val="dashDot"/>
              </a:ln>
            </c:spPr>
          </c:dPt>
          <c:dPt>
            <c:idx val="2"/>
            <c:invertIfNegative val="0"/>
            <c:bubble3D val="0"/>
            <c:spPr>
              <a:solidFill>
                <a:srgbClr val="B3C42F">
                  <a:alpha val="21000"/>
                </a:srgbClr>
              </a:solidFill>
              <a:ln>
                <a:solidFill>
                  <a:schemeClr val="tx1"/>
                </a:solidFill>
                <a:prstDash val="dashDot"/>
              </a:ln>
            </c:spPr>
          </c:dPt>
          <c:dPt>
            <c:idx val="3"/>
            <c:invertIfNegative val="0"/>
            <c:bubble3D val="0"/>
            <c:spPr>
              <a:solidFill>
                <a:srgbClr val="007E00">
                  <a:alpha val="18000"/>
                </a:srgbClr>
              </a:solidFill>
              <a:ln>
                <a:solidFill>
                  <a:schemeClr val="tx1"/>
                </a:solidFill>
                <a:prstDash val="dashDot"/>
              </a:ln>
            </c:spPr>
          </c:dPt>
          <c:dPt>
            <c:idx val="4"/>
            <c:invertIfNegative val="0"/>
            <c:bubble3D val="0"/>
            <c:spPr>
              <a:solidFill>
                <a:srgbClr val="B3C42F">
                  <a:alpha val="22000"/>
                </a:srgbClr>
              </a:solidFill>
              <a:ln>
                <a:solidFill>
                  <a:schemeClr val="tx1"/>
                </a:solidFill>
                <a:prstDash val="dashDot"/>
              </a:ln>
            </c:spPr>
          </c:dPt>
          <c:dPt>
            <c:idx val="5"/>
            <c:invertIfNegative val="0"/>
            <c:bubble3D val="0"/>
            <c:spPr>
              <a:solidFill>
                <a:srgbClr val="007E00">
                  <a:alpha val="20000"/>
                </a:srgbClr>
              </a:solidFill>
              <a:ln>
                <a:solidFill>
                  <a:schemeClr val="tx1"/>
                </a:solidFill>
                <a:prstDash val="dashDot"/>
              </a:ln>
            </c:spPr>
          </c:dPt>
          <c:dLbls>
            <c:delete val="1"/>
          </c:dLbls>
          <c:cat>
            <c:strRef>
              <c:f>Sheet1!$B$322:$B$325</c:f>
              <c:strCache>
                <c:ptCount val="4"/>
                <c:pt idx="0">
                  <c:v>HIV Positive People</c:v>
                </c:pt>
                <c:pt idx="1">
                  <c:v>Diagnosed</c:v>
                </c:pt>
                <c:pt idx="2">
                  <c:v>On ART </c:v>
                </c:pt>
                <c:pt idx="3">
                  <c:v>Viral Suppression &lt;1000 (ITT)*</c:v>
                </c:pt>
              </c:strCache>
            </c:strRef>
          </c:cat>
          <c:val>
            <c:numRef>
              <c:f>Sheet1!$E$322:$E$325</c:f>
              <c:numCache>
                <c:formatCode>0%</c:formatCode>
                <c:ptCount val="4"/>
                <c:pt idx="1">
                  <c:v>0.36342</c:v>
                </c:pt>
                <c:pt idx="2">
                  <c:v>0.403496</c:v>
                </c:pt>
                <c:pt idx="3">
                  <c:v>0.41496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2019721176"/>
        <c:axId val="2019724456"/>
      </c:barChart>
      <c:catAx>
        <c:axId val="2019721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81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 i="0">
                <a:solidFill>
                  <a:schemeClr val="tx1"/>
                </a:solidFill>
              </a:defRPr>
            </a:pPr>
            <a:endParaRPr lang="en-US"/>
          </a:p>
        </c:txPr>
        <c:crossAx val="2019724456"/>
        <c:crosses val="autoZero"/>
        <c:auto val="1"/>
        <c:lblAlgn val="ctr"/>
        <c:lblOffset val="100"/>
        <c:noMultiLvlLbl val="0"/>
      </c:catAx>
      <c:valAx>
        <c:axId val="2019724456"/>
        <c:scaling>
          <c:orientation val="minMax"/>
          <c:max val="1.0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38100">
            <a:solidFill>
              <a:sysClr val="windowText" lastClr="000000"/>
            </a:solidFill>
          </a:ln>
        </c:spPr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en-US"/>
          </a:p>
        </c:txPr>
        <c:crossAx val="2019721176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noFill/>
    </a:ln>
  </c:spPr>
  <c:txPr>
    <a:bodyPr anchor="ctr" anchorCtr="1"/>
    <a:lstStyle/>
    <a:p>
      <a:pPr>
        <a:defRPr sz="1800">
          <a:solidFill>
            <a:srgbClr val="007E00"/>
          </a:solidFill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499866542106"/>
          <c:y val="0.049960875984252"/>
          <c:w val="0.839156101250056"/>
          <c:h val="0.82534645669291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</c:strCache>
            </c:strRef>
          </c:tx>
          <c:invertIfNegative val="0"/>
          <c:cat>
            <c:strRef>
              <c:f>Sheet1!$B$1:$H$1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1C-44A0-BD82-6A30CCBF6BC4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EFV400 - 1L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Sheet1!$B$1:$H$1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strCache>
            </c:strRef>
          </c:cat>
          <c:val>
            <c:numRef>
              <c:f>Sheet1!$B$3:$H$3</c:f>
              <c:numCache>
                <c:formatCode>"$"#,##0.0</c:formatCode>
                <c:ptCount val="7"/>
                <c:pt idx="0">
                  <c:v>40.90423365469064</c:v>
                </c:pt>
                <c:pt idx="1">
                  <c:v>54.75468116795499</c:v>
                </c:pt>
                <c:pt idx="2">
                  <c:v>57.16183596879532</c:v>
                </c:pt>
                <c:pt idx="3">
                  <c:v>48.20582318106663</c:v>
                </c:pt>
                <c:pt idx="4">
                  <c:v>43.09384754358104</c:v>
                </c:pt>
                <c:pt idx="5">
                  <c:v>38.98832859319222</c:v>
                </c:pt>
                <c:pt idx="6">
                  <c:v>35.91605263839932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1C-44A0-BD82-6A30CCBF6BC4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DTG - 1L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Sheet1!$B$1:$H$1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strCache>
            </c:strRef>
          </c:cat>
          <c:val>
            <c:numRef>
              <c:f>Sheet1!$B$4:$H$4</c:f>
              <c:numCache>
                <c:formatCode>"$"#,##0.0</c:formatCode>
                <c:ptCount val="7"/>
                <c:pt idx="1">
                  <c:v>114.9824054327588</c:v>
                </c:pt>
                <c:pt idx="2">
                  <c:v>145.9497299682868</c:v>
                </c:pt>
                <c:pt idx="3">
                  <c:v>183.4510242101116</c:v>
                </c:pt>
                <c:pt idx="4">
                  <c:v>198.1330646057022</c:v>
                </c:pt>
                <c:pt idx="5">
                  <c:v>209.0795558953553</c:v>
                </c:pt>
                <c:pt idx="6">
                  <c:v>217.5732197471922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41C-44A0-BD82-6A30CCBF6BC4}"/>
            </c:ext>
          </c:extLst>
        </c:ser>
        <c:ser>
          <c:idx val="0"/>
          <c:order val="3"/>
          <c:tx>
            <c:strRef>
              <c:f>Sheet1!$A$5</c:f>
              <c:strCache>
                <c:ptCount val="1"/>
                <c:pt idx="0">
                  <c:v>DTG - 2L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invertIfNegative val="0"/>
          <c:cat>
            <c:strRef>
              <c:f>Sheet1!$B$1:$H$1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strCache>
            </c:strRef>
          </c:cat>
          <c:val>
            <c:numRef>
              <c:f>Sheet1!$B$5:$H$5</c:f>
              <c:numCache>
                <c:formatCode>"$"#,##0.0</c:formatCode>
                <c:ptCount val="7"/>
                <c:pt idx="0">
                  <c:v>13.41179622856772</c:v>
                </c:pt>
                <c:pt idx="1">
                  <c:v>37.09627940192231</c:v>
                </c:pt>
                <c:pt idx="2">
                  <c:v>44.15137774187091</c:v>
                </c:pt>
                <c:pt idx="3">
                  <c:v>48.14356893084946</c:v>
                </c:pt>
                <c:pt idx="4">
                  <c:v>49.10882409807021</c:v>
                </c:pt>
                <c:pt idx="5">
                  <c:v>49.93152571929987</c:v>
                </c:pt>
                <c:pt idx="6">
                  <c:v>50.68844483803528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41C-44A0-BD82-6A30CCBF6BC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TAF - 1L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Sheet1!$B$1:$H$1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strCache>
            </c:strRef>
          </c:cat>
          <c:val>
            <c:numRef>
              <c:f>Sheet1!$B$6:$H$6</c:f>
              <c:numCache>
                <c:formatCode>"$"#,##0.0</c:formatCode>
                <c:ptCount val="7"/>
                <c:pt idx="0">
                  <c:v>4.329061645815383</c:v>
                </c:pt>
                <c:pt idx="1">
                  <c:v>37.11592517375371</c:v>
                </c:pt>
                <c:pt idx="2">
                  <c:v>117.7096326804784</c:v>
                </c:pt>
                <c:pt idx="3">
                  <c:v>356.314499838716</c:v>
                </c:pt>
                <c:pt idx="4">
                  <c:v>407.2819882453708</c:v>
                </c:pt>
                <c:pt idx="5">
                  <c:v>435.9281225771196</c:v>
                </c:pt>
                <c:pt idx="6">
                  <c:v>441.7147083403873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41C-44A0-BD82-6A30CCBF6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4"/>
        <c:axId val="2079694472"/>
        <c:axId val="2079689784"/>
      </c:barChart>
      <c:catAx>
        <c:axId val="2079694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2079689784"/>
        <c:crosses val="autoZero"/>
        <c:auto val="1"/>
        <c:lblAlgn val="ctr"/>
        <c:lblOffset val="100"/>
        <c:noMultiLvlLbl val="0"/>
      </c:catAx>
      <c:valAx>
        <c:axId val="2079689784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2079694472"/>
        <c:crosses val="autoZero"/>
        <c:crossBetween val="between"/>
        <c:majorUnit val="100.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133655903306204"/>
          <c:y val="0.0909466451041803"/>
          <c:w val="0.237936073668758"/>
          <c:h val="0.246905762770038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0.13505</cdr:x>
      <cdr:y>0.07009</cdr:y>
    </cdr:from>
    <cdr:to>
      <cdr:x>0.25501</cdr:x>
      <cdr:y>0.26539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8014" y="311608"/>
          <a:ext cx="1081871" cy="8683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2400" b="1" dirty="0" smtClean="0">
              <a:solidFill>
                <a:schemeClr val="bg1"/>
              </a:solidFill>
            </a:rPr>
            <a:t>36.9</a:t>
          </a:r>
        </a:p>
        <a:p xmlns:a="http://schemas.openxmlformats.org/drawingml/2006/main">
          <a:pPr algn="ctr"/>
          <a:r>
            <a:rPr lang="en-GB" sz="2400" b="1" dirty="0" smtClean="0">
              <a:solidFill>
                <a:schemeClr val="bg1"/>
              </a:solidFill>
            </a:rPr>
            <a:t>million</a:t>
          </a:r>
          <a:endParaRPr lang="en-GB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0.38067</cdr:x>
      <cdr:y>0.1669</cdr:y>
    </cdr:from>
    <cdr:to>
      <cdr:x>0.50063</cdr:x>
      <cdr:y>0.36221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389295" y="710129"/>
          <a:ext cx="1068021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2400" b="1" dirty="0" smtClean="0">
              <a:solidFill>
                <a:schemeClr val="bg1"/>
              </a:solidFill>
            </a:rPr>
            <a:t>33.2</a:t>
          </a:r>
        </a:p>
        <a:p xmlns:a="http://schemas.openxmlformats.org/drawingml/2006/main">
          <a:pPr algn="ctr"/>
          <a:r>
            <a:rPr lang="en-GB" sz="2400" b="1" dirty="0" smtClean="0">
              <a:solidFill>
                <a:schemeClr val="bg1"/>
              </a:solidFill>
            </a:rPr>
            <a:t>million</a:t>
          </a:r>
          <a:endParaRPr lang="en-GB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0.60667</cdr:x>
      <cdr:y>0.23447</cdr:y>
    </cdr:from>
    <cdr:to>
      <cdr:x>0.72663</cdr:x>
      <cdr:y>0.42978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401476" y="997627"/>
          <a:ext cx="1068021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2400" b="1" dirty="0" smtClean="0">
              <a:solidFill>
                <a:schemeClr val="bg1"/>
              </a:solidFill>
            </a:rPr>
            <a:t>29.5</a:t>
          </a:r>
        </a:p>
        <a:p xmlns:a="http://schemas.openxmlformats.org/drawingml/2006/main">
          <a:pPr algn="ctr"/>
          <a:r>
            <a:rPr lang="en-GB" sz="2400" b="1" dirty="0" smtClean="0">
              <a:solidFill>
                <a:schemeClr val="bg1"/>
              </a:solidFill>
            </a:rPr>
            <a:t>million</a:t>
          </a:r>
          <a:endParaRPr lang="en-GB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0.83039</cdr:x>
      <cdr:y>0.30315</cdr:y>
    </cdr:from>
    <cdr:to>
      <cdr:x>0.95035</cdr:x>
      <cdr:y>0.49846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393356" y="1289848"/>
          <a:ext cx="1068021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2400" b="1" dirty="0" smtClean="0">
              <a:solidFill>
                <a:schemeClr val="bg1"/>
              </a:solidFill>
            </a:rPr>
            <a:t>26.9</a:t>
          </a:r>
        </a:p>
        <a:p xmlns:a="http://schemas.openxmlformats.org/drawingml/2006/main">
          <a:pPr algn="ctr"/>
          <a:r>
            <a:rPr lang="en-GB" sz="2400" b="1" dirty="0" smtClean="0">
              <a:solidFill>
                <a:schemeClr val="bg1"/>
              </a:solidFill>
            </a:rPr>
            <a:t>million</a:t>
          </a:r>
          <a:endParaRPr lang="en-GB" sz="11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</cdr:x>
      <cdr:y>0.06839</cdr:y>
    </cdr:from>
    <cdr:to>
      <cdr:x>0.26406</cdr:x>
      <cdr:y>0.23997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178366" y="380333"/>
          <a:ext cx="1215247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2800" b="1" dirty="0" smtClean="0">
              <a:solidFill>
                <a:schemeClr val="bg1"/>
              </a:solidFill>
            </a:rPr>
            <a:t>36.9</a:t>
          </a:r>
        </a:p>
        <a:p xmlns:a="http://schemas.openxmlformats.org/drawingml/2006/main">
          <a:pPr algn="ctr"/>
          <a:r>
            <a:rPr lang="en-GB" sz="2800" b="1" dirty="0" smtClean="0">
              <a:solidFill>
                <a:schemeClr val="bg1"/>
              </a:solidFill>
            </a:rPr>
            <a:t>million</a:t>
          </a:r>
          <a:endParaRPr lang="en-GB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0.35333</cdr:x>
      <cdr:y>0.42619</cdr:y>
    </cdr:from>
    <cdr:to>
      <cdr:x>0.48739</cdr:x>
      <cdr:y>0.59777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202790" y="2370012"/>
          <a:ext cx="1215247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2800" b="1" dirty="0" smtClean="0">
              <a:solidFill>
                <a:schemeClr val="bg1"/>
              </a:solidFill>
            </a:rPr>
            <a:t>19.8</a:t>
          </a:r>
        </a:p>
        <a:p xmlns:a="http://schemas.openxmlformats.org/drawingml/2006/main">
          <a:pPr algn="ctr"/>
          <a:r>
            <a:rPr lang="en-GB" sz="2800" b="1" dirty="0" smtClean="0">
              <a:solidFill>
                <a:schemeClr val="bg1"/>
              </a:solidFill>
            </a:rPr>
            <a:t>million</a:t>
          </a:r>
          <a:endParaRPr lang="en-GB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0.59202</cdr:x>
      <cdr:y>0.52065</cdr:y>
    </cdr:from>
    <cdr:to>
      <cdr:x>0.72608</cdr:x>
      <cdr:y>0.69222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366460" y="2895244"/>
          <a:ext cx="1215247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2800" b="1" dirty="0" smtClean="0">
              <a:solidFill>
                <a:schemeClr val="bg1"/>
              </a:solidFill>
            </a:rPr>
            <a:t>15.0</a:t>
          </a:r>
        </a:p>
        <a:p xmlns:a="http://schemas.openxmlformats.org/drawingml/2006/main">
          <a:pPr algn="ctr"/>
          <a:r>
            <a:rPr lang="en-GB" sz="2800" b="1" dirty="0" smtClean="0">
              <a:solidFill>
                <a:schemeClr val="bg1"/>
              </a:solidFill>
            </a:rPr>
            <a:t>million</a:t>
          </a:r>
          <a:endParaRPr lang="en-GB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0.81006</cdr:x>
      <cdr:y>0.64151</cdr:y>
    </cdr:from>
    <cdr:to>
      <cdr:x>0.965</cdr:x>
      <cdr:y>0.81309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7342909" y="3567358"/>
          <a:ext cx="1404457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2800" b="1" dirty="0" smtClean="0">
              <a:solidFill>
                <a:schemeClr val="bg1"/>
              </a:solidFill>
            </a:rPr>
            <a:t>  11.6*</a:t>
          </a:r>
        </a:p>
        <a:p xmlns:a="http://schemas.openxmlformats.org/drawingml/2006/main">
          <a:pPr algn="ctr"/>
          <a:r>
            <a:rPr lang="en-GB" sz="2800" b="1" dirty="0" smtClean="0">
              <a:solidFill>
                <a:schemeClr val="bg1"/>
              </a:solidFill>
            </a:rPr>
            <a:t>million</a:t>
          </a:r>
          <a:endParaRPr lang="en-GB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0.88073</cdr:x>
      <cdr:y>0</cdr:y>
    </cdr:from>
    <cdr:to>
      <cdr:x>0.90111</cdr:x>
      <cdr:y>0.04174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7983559" y="-1417637"/>
          <a:ext cx="184666" cy="2154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 sz="800" b="1" dirty="0">
            <a:solidFill>
              <a:srgbClr val="0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7DCE1-17ED-41E2-A91D-B82E764AC745}" type="datetimeFigureOut">
              <a:rPr lang="en-GB" smtClean="0"/>
              <a:pPr/>
              <a:t>06/10/16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91C19-C4B3-4418-BDB1-4FD4095B0C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9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In 2014 UNAIDS set 3 ambitious targets to increase global coverage of HIV care by the year 2020</a:t>
            </a:r>
            <a:endParaRPr lang="en-GB" altLang="en-US" smtClean="0"/>
          </a:p>
          <a:p>
            <a:r>
              <a:rPr lang="en-US" altLang="en-US" smtClean="0"/>
              <a:t> </a:t>
            </a:r>
            <a:endParaRPr lang="en-GB" altLang="en-US" smtClean="0"/>
          </a:p>
          <a:p>
            <a:r>
              <a:rPr lang="en-US" altLang="en-US" smtClean="0"/>
              <a:t>These are:</a:t>
            </a:r>
            <a:endParaRPr lang="en-GB" altLang="en-US" smtClean="0"/>
          </a:p>
          <a:p>
            <a:r>
              <a:rPr lang="en-US" altLang="en-US" smtClean="0"/>
              <a:t>Target 1 - 90% of all people living with HIV to be diagnosed</a:t>
            </a:r>
            <a:endParaRPr lang="en-GB" altLang="en-US" smtClean="0"/>
          </a:p>
          <a:p>
            <a:r>
              <a:rPr lang="en-US" altLang="en-US" smtClean="0"/>
              <a:t> </a:t>
            </a:r>
            <a:endParaRPr lang="en-GB" altLang="en-US" smtClean="0"/>
          </a:p>
          <a:p>
            <a:r>
              <a:rPr lang="en-US" altLang="en-US" smtClean="0"/>
              <a:t>Target 2 - 90% of those diagnosed to receive antiretroviral treatment</a:t>
            </a:r>
            <a:endParaRPr lang="en-GB" altLang="en-US" smtClean="0"/>
          </a:p>
          <a:p>
            <a:r>
              <a:rPr lang="en-US" altLang="en-US" smtClean="0"/>
              <a:t> </a:t>
            </a:r>
            <a:endParaRPr lang="en-GB" altLang="en-US" smtClean="0"/>
          </a:p>
          <a:p>
            <a:r>
              <a:rPr lang="en-US" altLang="en-US" smtClean="0"/>
              <a:t>And Target 3 - 90% of all of those on treatment to achieve viral suppression </a:t>
            </a:r>
            <a:endParaRPr lang="en-GB" altLang="en-US" smtClean="0"/>
          </a:p>
          <a:p>
            <a:r>
              <a:rPr lang="en-US" altLang="en-US" smtClean="0"/>
              <a:t> </a:t>
            </a:r>
            <a:endParaRPr lang="en-GB" altLang="en-US" smtClean="0"/>
          </a:p>
          <a:p>
            <a:r>
              <a:rPr lang="en-US" altLang="en-US" smtClean="0"/>
              <a:t>This means that in the final category, 73% of all HIV positive people should be achieving viral suppression by 2020.</a:t>
            </a:r>
            <a:endParaRPr lang="en-GB" altLang="en-US" smtClean="0"/>
          </a:p>
          <a:p>
            <a:r>
              <a:rPr lang="en-US" altLang="en-US" smtClean="0"/>
              <a:t> </a:t>
            </a:r>
            <a:endParaRPr lang="en-GB" altLang="en-US" smtClean="0"/>
          </a:p>
          <a:p>
            <a:r>
              <a:rPr lang="en-US" altLang="en-US" smtClean="0"/>
              <a:t>The numbers here in white show how many people should be in each category, given that nearly 37 million people are estimated to be living with HIV globally.</a:t>
            </a:r>
            <a:endParaRPr lang="en-GB" altLang="en-US" smtClean="0"/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http://www.unaids.org/sites/default/files/media_asset/JC2702_GARPR2015guidelines_en.pdf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D96F3E6-BA7B-400A-A673-3536A55821EF}" type="slidenum">
              <a:rPr lang="en-GB" altLang="en-US">
                <a:solidFill>
                  <a:prstClr val="black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A2BFE42D-9387-46D0-A68B-0603D0A6B4C5}" type="slidenum">
              <a:rPr lang="en-US" sz="1800" kern="0" smtClean="0">
                <a:solidFill>
                  <a:prstClr val="black"/>
                </a:solidFill>
              </a:rPr>
              <a:pPr defTabSz="914400">
                <a:defRPr/>
              </a:pPr>
              <a:t>18</a:t>
            </a:fld>
            <a:endParaRPr lang="en-US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0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921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Using the most recent data from UNAIDS, and a systematic review on viral suppression rates by Mcmahon et al, this global cascade estimates where we are currently compared to the targets.</a:t>
            </a:r>
            <a:endParaRPr lang="en-GB" altLang="en-US" smtClean="0"/>
          </a:p>
          <a:p>
            <a:r>
              <a:rPr lang="en-US" altLang="en-US" smtClean="0"/>
              <a:t> </a:t>
            </a:r>
            <a:endParaRPr lang="en-GB" altLang="en-US" smtClean="0"/>
          </a:p>
          <a:p>
            <a:r>
              <a:rPr lang="en-US" altLang="en-US" smtClean="0"/>
              <a:t>Just over half of all HIV + people know their status and 41% (about 15 million) are on treatment as of March 2015. The numbers in white show the most current estimates for the number of people in each category worldwide.</a:t>
            </a:r>
            <a:endParaRPr lang="en-GB" altLang="en-US" smtClean="0"/>
          </a:p>
          <a:p>
            <a:r>
              <a:rPr lang="en-US" altLang="en-US" smtClean="0"/>
              <a:t> </a:t>
            </a:r>
            <a:endParaRPr lang="en-GB" altLang="en-US" smtClean="0"/>
          </a:p>
          <a:p>
            <a:r>
              <a:rPr lang="en-US" altLang="en-US" smtClean="0"/>
              <a:t>Where the targets are not yet reached – red arrows illustrate the gaps in the cascade – This is where we are missing the targets and we will define these as breakpoints.</a:t>
            </a:r>
            <a:endParaRPr lang="en-GB" altLang="en-US" smtClean="0"/>
          </a:p>
          <a:p>
            <a:r>
              <a:rPr lang="en-US" altLang="en-US" smtClean="0"/>
              <a:t> </a:t>
            </a:r>
            <a:endParaRPr lang="en-GB" altLang="en-US" smtClean="0"/>
          </a:p>
          <a:p>
            <a:r>
              <a:rPr lang="en-US" altLang="en-US" smtClean="0"/>
              <a:t>Can these UNAIDS 90-90-90 target be reached? …  </a:t>
            </a:r>
            <a:r>
              <a:rPr lang="en-US" altLang="en-US" i="1" smtClean="0"/>
              <a:t>(Pause)</a:t>
            </a:r>
            <a:endParaRPr lang="en-GB" altLang="en-US" smtClean="0"/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July 2014 – </a:t>
            </a:r>
            <a:r>
              <a:rPr lang="en-US" altLang="en-US" smtClean="0"/>
              <a:t>13,950,296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 http://www.unaids.org/en/resources/presscentre/pressreleaseandstatementarchive/2014/july/20140716prgapreport </a:t>
            </a:r>
            <a:endParaRPr lang="en-GB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45C29EA-D200-465A-A598-B2C42BDD4C36}" type="slidenum">
              <a:rPr lang="en-GB" altLang="en-US">
                <a:solidFill>
                  <a:prstClr val="black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This graph shows the percentage of all HIV + people receiving Antiretroviral therapy for all of the countries and one region included in this analyses.</a:t>
            </a:r>
          </a:p>
          <a:p>
            <a:r>
              <a:rPr lang="en-GB" altLang="en-US" smtClean="0"/>
              <a:t> </a:t>
            </a:r>
          </a:p>
          <a:p>
            <a:r>
              <a:rPr lang="en-GB" altLang="en-US" smtClean="0"/>
              <a:t>The highest is Switzerland at 71% and the lowest is Russia at 11%.</a:t>
            </a:r>
          </a:p>
          <a:p>
            <a:r>
              <a:rPr lang="en-GB" altLang="en-US" smtClean="0"/>
              <a:t> </a:t>
            </a:r>
          </a:p>
          <a:p>
            <a:r>
              <a:rPr lang="en-GB" altLang="en-US" smtClean="0"/>
              <a:t>Providing ART to those diagnosed was the largest breakpoint for Australia, Rwanda, Denmark, Brazil, Cuba, USA, Estonia, Vietnam, Georgia and Kyrgyzstan and Russia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A691ABE-8BCB-4CD5-8B93-82FBB58FE5B8}" type="slidenum">
              <a:rPr lang="en-GB" altLang="en-US">
                <a:solidFill>
                  <a:prstClr val="black"/>
                </a:solidFill>
                <a:cs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247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Pdf 2010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8D0A6696-C58A-4DAD-84BE-AE2EFF9E0622}" type="slidenum">
              <a:rPr lang="en-GB" sz="1800" kern="0" smtClean="0">
                <a:solidFill>
                  <a:sysClr val="windowText" lastClr="000000"/>
                </a:solidFill>
              </a:rPr>
              <a:pPr defTabSz="914400">
                <a:defRPr/>
              </a:pPr>
              <a:t>12</a:t>
            </a:fld>
            <a:endParaRPr lang="en-GB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77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Pdf 2010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A6696-C58A-4DAD-84BE-AE2EFF9E0622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19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Pdf 2010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A6696-C58A-4DAD-84BE-AE2EFF9E0622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27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Pdf 2010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A6696-C58A-4DAD-84BE-AE2EFF9E0622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10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24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19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FB5F-403C-E440-829E-8735DB981D33}" type="datetimeFigureOut">
              <a:rPr lang="en-US" smtClean="0"/>
              <a:pPr/>
              <a:t>06/10/16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8FEF-0A14-6846-A719-76F701F5BB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3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FB5F-403C-E440-829E-8735DB981D33}" type="datetimeFigureOut">
              <a:rPr lang="en-US" smtClean="0"/>
              <a:pPr/>
              <a:t>06/10/16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8FEF-0A14-6846-A719-76F701F5B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241E-F7DC-402C-9351-A60082E700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13F1-9309-4E93-93B8-8533F18926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793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241E-F7DC-402C-9351-A60082E700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13F1-9309-4E93-93B8-8533F18926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76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241E-F7DC-402C-9351-A60082E700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13F1-9309-4E93-93B8-8533F18926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304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241E-F7DC-402C-9351-A60082E700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13F1-9309-4E93-93B8-8533F18926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9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241E-F7DC-402C-9351-A60082E700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13F1-9309-4E93-93B8-8533F18926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1973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241E-F7DC-402C-9351-A60082E700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13F1-9309-4E93-93B8-8533F18926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83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241E-F7DC-402C-9351-A60082E700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13F1-9309-4E93-93B8-8533F18926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830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241E-F7DC-402C-9351-A60082E700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13F1-9309-4E93-93B8-8533F18926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296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241E-F7DC-402C-9351-A60082E700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13F1-9309-4E93-93B8-8533F18926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964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241E-F7DC-402C-9351-A60082E700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13F1-9309-4E93-93B8-8533F18926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1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FB5F-403C-E440-829E-8735DB981D33}" type="datetimeFigureOut">
              <a:rPr lang="en-US" smtClean="0"/>
              <a:pPr/>
              <a:t>06/10/16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8FEF-0A14-6846-A719-76F701F5B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241E-F7DC-402C-9351-A60082E700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13F1-9309-4E93-93B8-8533F18926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248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241E-F7DC-402C-9351-A60082E700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13F1-9309-4E93-93B8-8533F18926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766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241E-F7DC-402C-9351-A60082E700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13F1-9309-4E93-93B8-8533F18926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3148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CC030-F117-49C5-B6F5-31F18502C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353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CF25D-1F0C-46C5-92E7-1C2DFD959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736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54110-6249-420A-B673-14F0F143D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526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7F76A-45DA-4ADB-A498-5099CC4BC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8631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B0540-2522-4311-85E2-3E4424816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773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89D19-7D30-4BA8-A28F-FB1FB2183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3614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CB1A9-E40A-4DAB-9FC1-9D21D48B3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82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Title28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38199" y="1447808"/>
            <a:ext cx="8046720" cy="4571999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04689"/>
            <a:ext cx="8043817" cy="7189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>
            <a:lvl1pPr>
              <a:defRPr sz="2800" b="1">
                <a:solidFill>
                  <a:srgbClr val="E31836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6400801"/>
            <a:ext cx="7466814" cy="169683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6029425"/>
            <a:ext cx="8046720" cy="304800"/>
          </a:xfrm>
        </p:spPr>
        <p:txBody>
          <a:bodyPr anchor="b"/>
          <a:lstStyle>
            <a:lvl1pPr marL="0" indent="0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855F2-E230-4F03-89DD-1B5C9E277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1501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F11B3-EDD6-42F3-9FAD-F950BB4EA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4654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0F0F7-954B-4E7F-A79B-FF303DF7F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936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97DAC-500B-4A60-B035-076D81F2E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8818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4A3F7-D43C-4412-8400-537F1FDC7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12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E30D-6B9D-4DB7-84FD-8AA1B740960D}" type="datetimeFigureOut">
              <a:rPr lang="en-ZA" smtClean="0"/>
              <a:t>06/10/16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A1BC-4A48-4A7F-B9ED-F88B7ACBEFC9}" type="slidenum">
              <a:rPr lang="en-ZA" smtClean="0"/>
              <a:t>‹#›</a:t>
            </a:fld>
            <a:endParaRPr lang="en-Z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680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E30D-6B9D-4DB7-84FD-8AA1B740960D}" type="datetimeFigureOut">
              <a:rPr lang="en-ZA" smtClean="0"/>
              <a:t>06/10/16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A1BC-4A48-4A7F-B9ED-F88B7ACBEF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19458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E30D-6B9D-4DB7-84FD-8AA1B740960D}" type="datetimeFigureOut">
              <a:rPr lang="en-ZA" smtClean="0"/>
              <a:t>06/10/16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A1BC-4A48-4A7F-B9ED-F88B7ACBEFC9}" type="slidenum">
              <a:rPr lang="en-ZA" smtClean="0"/>
              <a:t>‹#›</a:t>
            </a:fld>
            <a:endParaRPr lang="en-Z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191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E30D-6B9D-4DB7-84FD-8AA1B740960D}" type="datetimeFigureOut">
              <a:rPr lang="en-ZA" smtClean="0"/>
              <a:t>06/10/16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A1BC-4A48-4A7F-B9ED-F88B7ACBEF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6636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3"/>
            <a:ext cx="3703320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3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3"/>
            <a:ext cx="3703320" cy="73628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3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E30D-6B9D-4DB7-84FD-8AA1B740960D}" type="datetimeFigureOut">
              <a:rPr lang="en-ZA" smtClean="0"/>
              <a:t>06/10/16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A1BC-4A48-4A7F-B9ED-F88B7ACBEF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195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E30D-6B9D-4DB7-84FD-8AA1B740960D}" type="datetimeFigureOut">
              <a:rPr lang="en-ZA" smtClean="0"/>
              <a:t>06/10/16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A1BC-4A48-4A7F-B9ED-F88B7ACBEF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853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E30D-6B9D-4DB7-84FD-8AA1B740960D}" type="datetimeFigureOut">
              <a:rPr lang="en-ZA" smtClean="0"/>
              <a:t>06/10/16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A1BC-4A48-4A7F-B9ED-F88B7ACBEF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6761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FB5F-403C-E440-829E-8735DB981D33}" type="datetimeFigureOut">
              <a:rPr lang="en-US" smtClean="0"/>
              <a:pPr/>
              <a:t>06/10/16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8FEF-0A14-6846-A719-76F701F5B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3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6459788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7F3E30D-6B9D-4DB7-84FD-8AA1B740960D}" type="datetimeFigureOut">
              <a:rPr lang="en-ZA" smtClean="0"/>
              <a:t>06/10/16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9BA1BC-4A48-4A7F-B9ED-F88B7ACBEF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6084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2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E30D-6B9D-4DB7-84FD-8AA1B740960D}" type="datetimeFigureOut">
              <a:rPr lang="en-ZA" smtClean="0"/>
              <a:t>06/10/16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A1BC-4A48-4A7F-B9ED-F88B7ACBEF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65395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E30D-6B9D-4DB7-84FD-8AA1B740960D}" type="datetimeFigureOut">
              <a:rPr lang="en-ZA" smtClean="0"/>
              <a:t>06/10/16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A1BC-4A48-4A7F-B9ED-F88B7ACBEF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9697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0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414780"/>
            <a:ext cx="5800725" cy="5757423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E30D-6B9D-4DB7-84FD-8AA1B740960D}" type="datetimeFigureOut">
              <a:rPr lang="en-ZA" smtClean="0"/>
              <a:t>06/10/16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BA1BC-4A48-4A7F-B9ED-F88B7ACBEF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01181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0F07-D1AE-E24B-9E50-4DD5F7C44924}" type="datetimeFigureOut">
              <a:rPr lang="en-US" smtClean="0"/>
              <a:t>06/10/16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C25D-9A0B-6A43-9983-4CCB26265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59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0F07-D1AE-E24B-9E50-4DD5F7C44924}" type="datetimeFigureOut">
              <a:rPr lang="en-US" smtClean="0"/>
              <a:t>06/10/16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C25D-9A0B-6A43-9983-4CCB26265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7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0F07-D1AE-E24B-9E50-4DD5F7C44924}" type="datetimeFigureOut">
              <a:rPr lang="en-US" smtClean="0"/>
              <a:t>06/10/16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C25D-9A0B-6A43-9983-4CCB26265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5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0F07-D1AE-E24B-9E50-4DD5F7C44924}" type="datetimeFigureOut">
              <a:rPr lang="en-US" smtClean="0"/>
              <a:t>06/10/16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C25D-9A0B-6A43-9983-4CCB26265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79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0F07-D1AE-E24B-9E50-4DD5F7C44924}" type="datetimeFigureOut">
              <a:rPr lang="en-US" smtClean="0"/>
              <a:t>06/10/16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C25D-9A0B-6A43-9983-4CCB26265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90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0F07-D1AE-E24B-9E50-4DD5F7C44924}" type="datetimeFigureOut">
              <a:rPr lang="en-US" smtClean="0"/>
              <a:t>06/10/16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C25D-9A0B-6A43-9983-4CCB26265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5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FB5F-403C-E440-829E-8735DB981D33}" type="datetimeFigureOut">
              <a:rPr lang="en-US" smtClean="0"/>
              <a:pPr/>
              <a:t>06/10/16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8FEF-0A14-6846-A719-76F701F5BB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5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0F07-D1AE-E24B-9E50-4DD5F7C44924}" type="datetimeFigureOut">
              <a:rPr lang="en-US" smtClean="0"/>
              <a:t>06/10/16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C25D-9A0B-6A43-9983-4CCB26265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942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0F07-D1AE-E24B-9E50-4DD5F7C44924}" type="datetimeFigureOut">
              <a:rPr lang="en-US" smtClean="0"/>
              <a:t>06/10/16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C25D-9A0B-6A43-9983-4CCB26265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44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0F07-D1AE-E24B-9E50-4DD5F7C44924}" type="datetimeFigureOut">
              <a:rPr lang="en-US" smtClean="0"/>
              <a:t>06/10/16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C25D-9A0B-6A43-9983-4CCB26265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80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0F07-D1AE-E24B-9E50-4DD5F7C44924}" type="datetimeFigureOut">
              <a:rPr lang="en-US" smtClean="0"/>
              <a:t>06/10/16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C25D-9A0B-6A43-9983-4CCB26265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129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0F07-D1AE-E24B-9E50-4DD5F7C44924}" type="datetimeFigureOut">
              <a:rPr lang="en-US" smtClean="0"/>
              <a:t>06/10/16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C25D-9A0B-6A43-9983-4CCB26265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847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8238CA5-97BA-4A71-9790-B5EF4AC1295F}" type="datetimeFigureOut">
              <a:rPr lang="en-GB"/>
              <a:pPr>
                <a:defRPr/>
              </a:pPr>
              <a:t>06/10/16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EA731FF-9C5B-4899-8BBB-62981C8B0B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42118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9587E78-1ABA-4867-84A3-164178257991}" type="datetimeFigureOut">
              <a:rPr lang="en-GB"/>
              <a:pPr>
                <a:defRPr/>
              </a:pPr>
              <a:t>06/10/16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B4978BE-7737-47D8-921D-9C39D55FF2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37041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B9AE954-BDE6-4B1C-9DB1-52A70AE7CBAF}" type="datetimeFigureOut">
              <a:rPr lang="en-GB"/>
              <a:pPr>
                <a:defRPr/>
              </a:pPr>
              <a:t>06/10/16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C3BA18B-BA7F-443C-A07F-9C17C46DB8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36308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09EC830-FF8F-4762-A72F-D2547D195D0F}" type="datetimeFigureOut">
              <a:rPr lang="en-GB"/>
              <a:pPr>
                <a:defRPr/>
              </a:pPr>
              <a:t>06/10/16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C038F55-B389-4DEF-A4C2-A83F7DE915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37115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56E9E58-75D2-41F1-8BD8-3BB27B91E32B}" type="datetimeFigureOut">
              <a:rPr lang="en-GB"/>
              <a:pPr>
                <a:defRPr/>
              </a:pPr>
              <a:t>06/10/16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D6752A3-DC61-4861-B26A-525407C708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966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FB5F-403C-E440-829E-8735DB981D33}" type="datetimeFigureOut">
              <a:rPr lang="en-US" smtClean="0"/>
              <a:pPr/>
              <a:t>06/10/16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8FEF-0A14-6846-A719-76F701F5B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A8AD181-EBA9-44A4-98D6-F6FDAB88E341}" type="datetimeFigureOut">
              <a:rPr lang="en-GB"/>
              <a:pPr>
                <a:defRPr/>
              </a:pPr>
              <a:t>06/10/16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741B61B-98D2-47A2-928B-CC11A4D80A5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77835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3894D84-D669-47D6-B1F8-BA9E7BE69A29}" type="datetimeFigureOut">
              <a:rPr lang="en-GB"/>
              <a:pPr>
                <a:defRPr/>
              </a:pPr>
              <a:t>06/10/16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27D0957-9A40-4F3F-BB33-E1C2053037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58828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C81BEB9-8461-4C64-9DD6-59AE4B3C6DC6}" type="datetimeFigureOut">
              <a:rPr lang="en-GB"/>
              <a:pPr>
                <a:defRPr/>
              </a:pPr>
              <a:t>06/10/16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2A41C29-08CC-482F-9E36-459B53EEA9A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70880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681C435-50F1-4A50-8D22-08458B58573E}" type="datetimeFigureOut">
              <a:rPr lang="en-GB"/>
              <a:pPr>
                <a:defRPr/>
              </a:pPr>
              <a:t>06/10/16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05CC0A4-C717-4B6F-859C-FBD17C25A5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05355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EE75DF3-3139-40CA-ADE7-89BC9C9D31B3}" type="datetimeFigureOut">
              <a:rPr lang="en-GB"/>
              <a:pPr>
                <a:defRPr/>
              </a:pPr>
              <a:t>06/10/16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2D8E895-6D5C-4781-88E7-74FB91FEE1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394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73469B8-F1CE-4A53-B0BB-387A4109D359}" type="datetimeFigureOut">
              <a:rPr lang="en-GB"/>
              <a:pPr>
                <a:defRPr/>
              </a:pPr>
              <a:t>06/10/16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81EEA52-EBB3-4D4C-BF97-38F91B4F81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92443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0BABBB7-B8C2-42CB-B1E3-A31DD99F3C4A}" type="datetime1">
              <a:rPr lang="en-GB" altLang="en-US"/>
              <a:pPr>
                <a:defRPr/>
              </a:pPr>
              <a:t>06/10/16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B9729F-D987-4DE6-953C-998A07A07B5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64969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621C021-6816-42C6-844A-F58B4B75B2A2}" type="datetime1">
              <a:rPr lang="en-GB" altLang="en-US"/>
              <a:pPr>
                <a:defRPr/>
              </a:pPr>
              <a:t>06/10/16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113E92-6302-4216-A38D-BDED683F3C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66306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4F58320-2EA9-4EDB-BA2C-1118EDCF0209}" type="datetime1">
              <a:rPr lang="en-GB" altLang="en-US"/>
              <a:pPr>
                <a:defRPr/>
              </a:pPr>
              <a:t>06/10/16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70049D-C0E1-4088-8178-AEC2FDB6FC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19068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BFC8ED7-CC69-45AA-8E08-D5D437C89FDF}" type="datetime1">
              <a:rPr lang="en-GB" altLang="en-US"/>
              <a:pPr>
                <a:defRPr/>
              </a:pPr>
              <a:t>06/10/16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9B91A4-7B65-4846-B27B-3CB1AF4F60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849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1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1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FB5F-403C-E440-829E-8735DB981D33}" type="datetimeFigureOut">
              <a:rPr lang="en-US" smtClean="0"/>
              <a:pPr/>
              <a:t>06/10/16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8FEF-0A14-6846-A719-76F701F5BB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B4783FC-4778-4150-BDB2-9F58E5C63614}" type="datetime1">
              <a:rPr lang="en-GB" altLang="en-US"/>
              <a:pPr>
                <a:defRPr/>
              </a:pPr>
              <a:t>06/10/16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E90996F-27B9-4D3A-A470-E40775D3EC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10368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77D5091-B5DE-4D8B-96F2-088DAFB44618}" type="datetime1">
              <a:rPr lang="en-GB" altLang="en-US"/>
              <a:pPr>
                <a:defRPr/>
              </a:pPr>
              <a:t>06/10/16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98BD10-BE2D-4D84-A20C-C335B20FC6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76271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0647F75-3496-401D-A835-2DB1EA6F56BE}" type="datetime1">
              <a:rPr lang="en-GB" altLang="en-US"/>
              <a:pPr>
                <a:defRPr/>
              </a:pPr>
              <a:t>06/10/16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6FD095-B7BC-4C8A-9962-6A9AAC848E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23564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BA80E88-3350-4317-BD96-075A7D337564}" type="datetime1">
              <a:rPr lang="en-GB" altLang="en-US"/>
              <a:pPr>
                <a:defRPr/>
              </a:pPr>
              <a:t>06/10/16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AE82F7-F7BC-4749-A002-5B44E9EA36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64592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10B7D8D-5F58-4AC4-874A-19D7A200C3F4}" type="datetime1">
              <a:rPr lang="en-GB" altLang="en-US"/>
              <a:pPr>
                <a:defRPr/>
              </a:pPr>
              <a:t>06/10/16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EA80837-76A0-43FA-9FAF-355A241BF4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6013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B45E418-D791-4D52-88C6-AA6B169DB62B}" type="datetime1">
              <a:rPr lang="en-GB" altLang="en-US"/>
              <a:pPr>
                <a:defRPr/>
              </a:pPr>
              <a:t>06/10/16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C72093C-21B8-4AD6-BC7C-66C18D85E85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88914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E823204-F2F3-4ECC-8FD5-3C3661727F9E}" type="datetime1">
              <a:rPr lang="en-GB" altLang="en-US"/>
              <a:pPr>
                <a:defRPr/>
              </a:pPr>
              <a:t>06/10/16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439E90-9311-4562-AFE5-44F15D8F4EC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40517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36587"/>
            <a:ext cx="9144000" cy="612775"/>
          </a:xfrm>
          <a:prstGeom prst="rect">
            <a:avLst/>
          </a:prstGeom>
          <a:solidFill>
            <a:srgbClr val="DAD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39750" y="6475413"/>
            <a:ext cx="8064500" cy="0"/>
          </a:xfrm>
          <a:prstGeom prst="line">
            <a:avLst/>
          </a:prstGeom>
          <a:ln w="9525" cmpd="sng">
            <a:solidFill>
              <a:srgbClr val="C6C6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1597303" y="6525343"/>
            <a:ext cx="7006251" cy="25174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17141" y="1255677"/>
            <a:ext cx="8086412" cy="498226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18864" y="515027"/>
            <a:ext cx="8085584" cy="41132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0000"/>
              </a:lnSpc>
              <a:defRPr sz="3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519113" y="6524628"/>
            <a:ext cx="668337" cy="252413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E7AB588-3CEF-4971-BAC2-DD5B857C1D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ヒラギノ角ゴ Pro W3" charset="-128"/>
              </a:defRPr>
            </a:lvl1pPr>
          </a:lstStyle>
          <a:p>
            <a:pPr>
              <a:defRPr/>
            </a:pPr>
            <a:r>
              <a:rPr lang="en-US"/>
              <a:t>Presentation Title  //  edit 'Header &amp; Footer' to change or remove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985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CCDC-B65F-4A7B-B52F-7D5C0EE2BFB7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06/10/16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D44A-3F21-4110-A5C5-B522625E4A10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453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CCDC-B65F-4A7B-B52F-7D5C0EE2BFB7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06/10/16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D44A-3F21-4110-A5C5-B522625E4A10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14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FB5F-403C-E440-829E-8735DB981D33}" type="datetimeFigureOut">
              <a:rPr lang="en-US" smtClean="0"/>
              <a:pPr/>
              <a:t>06/10/16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8FEF-0A14-6846-A719-76F701F5B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CCDC-B65F-4A7B-B52F-7D5C0EE2BFB7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06/10/16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D44A-3F21-4110-A5C5-B522625E4A10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527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CCDC-B65F-4A7B-B52F-7D5C0EE2BFB7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06/10/16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D44A-3F21-4110-A5C5-B522625E4A10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350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CCDC-B65F-4A7B-B52F-7D5C0EE2BFB7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06/10/16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D44A-3F21-4110-A5C5-B522625E4A10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884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CCDC-B65F-4A7B-B52F-7D5C0EE2BFB7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06/10/16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D44A-3F21-4110-A5C5-B522625E4A10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080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CCDC-B65F-4A7B-B52F-7D5C0EE2BFB7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06/10/16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D44A-3F21-4110-A5C5-B522625E4A10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698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CCDC-B65F-4A7B-B52F-7D5C0EE2BFB7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06/10/16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D44A-3F21-4110-A5C5-B522625E4A10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370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CCDC-B65F-4A7B-B52F-7D5C0EE2BFB7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06/10/16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D44A-3F21-4110-A5C5-B522625E4A10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302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CCDC-B65F-4A7B-B52F-7D5C0EE2BFB7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06/10/16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D44A-3F21-4110-A5C5-B522625E4A10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244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CCDC-B65F-4A7B-B52F-7D5C0EE2BFB7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06/10/16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D44A-3F21-4110-A5C5-B522625E4A10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621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355D-3816-42B6-B4BF-96346C4D566F}" type="datetimeFigureOut">
              <a:rPr lang="en-US" altLang="en-US"/>
              <a:pPr>
                <a:defRPr/>
              </a:pPr>
              <a:t>06/10/16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A4F67-922D-4F4A-B199-F419DEBB3C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052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FB5F-403C-E440-829E-8735DB981D33}" type="datetimeFigureOut">
              <a:rPr lang="en-US" smtClean="0"/>
              <a:pPr/>
              <a:t>06/10/16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8FEF-0A14-6846-A719-76F701F5B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85FA9-7B24-4016-BD35-EDFDF3F724A2}" type="datetimeFigureOut">
              <a:rPr lang="en-US" altLang="en-US"/>
              <a:pPr>
                <a:defRPr/>
              </a:pPr>
              <a:t>06/10/16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82232-1391-4CB8-B83A-3D234D10AD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42344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20A9C-896B-4B51-AB0E-21DCDE4B6F4F}" type="datetimeFigureOut">
              <a:rPr lang="en-US" altLang="en-US"/>
              <a:pPr>
                <a:defRPr/>
              </a:pPr>
              <a:t>06/10/16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FBDC2-5DB0-48B2-AEC9-3C7747B45D3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59120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D8BF1-E1A8-4018-A6B9-E6F2ABF147D1}" type="datetimeFigureOut">
              <a:rPr lang="en-US" altLang="en-US"/>
              <a:pPr>
                <a:defRPr/>
              </a:pPr>
              <a:t>06/10/16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2D45C-5B97-4756-9A3C-E88C2C955FB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87735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F268-A78A-48E4-8840-E19F6CAB69D1}" type="datetimeFigureOut">
              <a:rPr lang="en-US" altLang="en-US"/>
              <a:pPr>
                <a:defRPr/>
              </a:pPr>
              <a:t>06/10/16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15D7B-1553-4C3D-89CE-CA11AEB0785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54236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5357A-CA88-44CF-B2FB-C1F5B649039C}" type="datetimeFigureOut">
              <a:rPr lang="en-US" altLang="en-US"/>
              <a:pPr>
                <a:defRPr/>
              </a:pPr>
              <a:t>06/10/16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3B3E1-9632-4DD0-836F-3A2FCFFD516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13233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E1EB9-6226-4EE1-9B81-1460931C7E28}" type="datetimeFigureOut">
              <a:rPr lang="en-US" altLang="en-US"/>
              <a:pPr>
                <a:defRPr/>
              </a:pPr>
              <a:t>06/10/16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48C9B-C0DE-49DF-B46F-F42D5C9748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61189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EF0E4-01A6-4932-9E9A-D10F282BFA30}" type="datetimeFigureOut">
              <a:rPr lang="en-US" altLang="en-US"/>
              <a:pPr>
                <a:defRPr/>
              </a:pPr>
              <a:t>06/10/16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29028-BA35-40BE-B3FE-BA825DEC01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76908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3B411-0C88-426D-818E-292B2F8E79E0}" type="datetimeFigureOut">
              <a:rPr lang="en-US" altLang="en-US"/>
              <a:pPr>
                <a:defRPr/>
              </a:pPr>
              <a:t>06/10/16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2D84F-3C96-47A2-A0F5-DCEE65EB1F3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17028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36A94-2E96-47FB-A9F6-C39039E1635D}" type="datetimeFigureOut">
              <a:rPr lang="en-US" altLang="en-US"/>
              <a:pPr>
                <a:defRPr/>
              </a:pPr>
              <a:t>06/10/16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58A58-D752-4C43-A142-D76B72F07F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96612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45C78-B99A-416C-9214-B017A6F966A3}" type="datetimeFigureOut">
              <a:rPr lang="en-US" altLang="en-US"/>
              <a:pPr>
                <a:defRPr/>
              </a:pPr>
              <a:t>06/10/16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13349-A51D-4800-BC9B-774075FA62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50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68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FB5F-403C-E440-829E-8735DB981D33}" type="datetimeFigureOut">
              <a:rPr lang="en-US" smtClean="0"/>
              <a:pPr/>
              <a:t>06/10/16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8FEF-0A14-6846-A719-76F701F5BB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2436-86A9-43E3-A287-FB907E5E61D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06/10/16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E5B1-5D4B-4A3B-A4B4-32605003A09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881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2436-86A9-43E3-A287-FB907E5E61D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06/10/16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E5B1-5D4B-4A3B-A4B4-32605003A09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792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2436-86A9-43E3-A287-FB907E5E61D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06/10/16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E5B1-5D4B-4A3B-A4B4-32605003A09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0739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2436-86A9-43E3-A287-FB907E5E61D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06/10/16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E5B1-5D4B-4A3B-A4B4-32605003A09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832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2436-86A9-43E3-A287-FB907E5E61D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06/10/16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E5B1-5D4B-4A3B-A4B4-32605003A09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1683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2436-86A9-43E3-A287-FB907E5E61D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06/10/16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E5B1-5D4B-4A3B-A4B4-32605003A09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449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2436-86A9-43E3-A287-FB907E5E61D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06/10/16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E5B1-5D4B-4A3B-A4B4-32605003A09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681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2436-86A9-43E3-A287-FB907E5E61D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06/10/16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E5B1-5D4B-4A3B-A4B4-32605003A09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111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2436-86A9-43E3-A287-FB907E5E61D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06/10/16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E5B1-5D4B-4A3B-A4B4-32605003A09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826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2436-86A9-43E3-A287-FB907E5E61D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06/10/16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E5B1-5D4B-4A3B-A4B4-32605003A09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5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FB5F-403C-E440-829E-8735DB981D33}" type="datetimeFigureOut">
              <a:rPr lang="en-US" smtClean="0"/>
              <a:pPr/>
              <a:t>06/10/16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8FEF-0A14-6846-A719-76F701F5B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2436-86A9-43E3-A287-FB907E5E61D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06/10/16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5E5B1-5D4B-4A3B-A4B4-32605003A09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37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241E-F7DC-402C-9351-A60082E700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13F1-9309-4E93-93B8-8533F18926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90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241E-F7DC-402C-9351-A60082E700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13F1-9309-4E93-93B8-8533F18926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701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241E-F7DC-402C-9351-A60082E700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13F1-9309-4E93-93B8-8533F18926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979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241E-F7DC-402C-9351-A60082E700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13F1-9309-4E93-93B8-8533F18926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212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241E-F7DC-402C-9351-A60082E700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13F1-9309-4E93-93B8-8533F18926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507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241E-F7DC-402C-9351-A60082E700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13F1-9309-4E93-93B8-8533F18926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5070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241E-F7DC-402C-9351-A60082E700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13F1-9309-4E93-93B8-8533F18926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006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241E-F7DC-402C-9351-A60082E700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13F1-9309-4E93-93B8-8533F18926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542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241E-F7DC-402C-9351-A60082E700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13F1-9309-4E93-93B8-8533F18926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8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4.xml"/><Relationship Id="rId13" Type="http://schemas.openxmlformats.org/officeDocument/2006/relationships/theme" Target="../theme/theme11.xml"/><Relationship Id="rId1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0.xml"/><Relationship Id="rId2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7.xml"/><Relationship Id="rId9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8.xml"/><Relationship Id="rId9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7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6E7FB5F-403C-E440-829E-8735DB981D33}" type="datetimeFigureOut">
              <a:rPr lang="en-US" smtClean="0"/>
              <a:pPr/>
              <a:t>06/10/16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2298FEF-0A14-6846-A719-76F701F5B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2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DB8241E-F7DC-402C-9351-A60082E700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06/10/16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D8913F1-9309-4E93-93B8-8533F18926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9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074A913-FA45-4B93-8A3F-79C0C665EA2D}" type="slidenum">
              <a:rPr lang="en-US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0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39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5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07F3E30D-6B9D-4DB7-84FD-8AA1B740960D}" type="datetimeFigureOut">
              <a:rPr lang="en-ZA" smtClean="0"/>
              <a:t>06/10/16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8" y="645978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2E9BA1BC-4A48-4A7F-B9ED-F88B7ACBEFC9}" type="slidenum">
              <a:rPr lang="en-ZA" smtClean="0"/>
              <a:t>‹#›</a:t>
            </a:fld>
            <a:endParaRPr lang="en-ZA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30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60F07-D1AE-E24B-9E50-4DD5F7C44924}" type="datetimeFigureOut">
              <a:rPr lang="en-US" smtClean="0"/>
              <a:t>06/10/16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5C25D-9A0B-6A43-9983-4CCB26265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9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5C8B344-50BD-4541-96CA-443B2160D3D9}" type="datetimeFigureOut">
              <a:rPr lang="en-GB"/>
              <a:pPr>
                <a:defRPr/>
              </a:pPr>
              <a:t>06/10/16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C555CF7-2E79-47B5-9B50-1CB5A3FBAA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148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EB96FBE-30F4-43C3-AB7F-E136DC012160}" type="datetime1">
              <a:rPr lang="en-GB" altLang="en-US"/>
              <a:pPr>
                <a:defRPr/>
              </a:pPr>
              <a:t>06/10/16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95244B9-E58A-49AA-918A-B28B118AAC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31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DCCDC-B65F-4A7B-B52F-7D5C0EE2BFB7}" type="datetimeFigureOut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06/10/16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6D44A-3F21-4110-A5C5-B522625E4A10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9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DB9906-F643-44D3-BE80-6E9142D81B2E}" type="datetimeFigureOut">
              <a:rPr lang="en-US" alt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06/10/16</a:t>
            </a:fld>
            <a:endParaRPr lang="en-GB" alt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33193C-127B-454C-B549-78FADFE2133E}" type="slidenum">
              <a:rPr lang="en-GB" alt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907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12436-86A9-43E3-A287-FB907E5E61DE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06/10/16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5E5B1-5D4B-4A3B-A4B4-32605003A090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24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DB8241E-F7DC-402C-9351-A60082E700B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06/10/16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D8913F1-9309-4E93-93B8-8533F18926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5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Relationship Id="rId11" Type="http://schemas.openxmlformats.org/officeDocument/2006/relationships/image" Target="../media/image17.jpeg"/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ac.oxfordjournals.org/lookup/doi/10.1093/jac/dkv358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Treating 35 million people with ART – where are we?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Andrew Hill</a:t>
            </a:r>
          </a:p>
          <a:p>
            <a:r>
              <a:rPr lang="en-GB" dirty="0"/>
              <a:t>St Stephens AIDS Trust</a:t>
            </a:r>
          </a:p>
          <a:p>
            <a:r>
              <a:rPr lang="en-GB" dirty="0"/>
              <a:t>Chelsea and Westminster Hospital</a:t>
            </a:r>
          </a:p>
          <a:p>
            <a:r>
              <a:rPr lang="en-GB" dirty="0"/>
              <a:t>London, UK</a:t>
            </a:r>
          </a:p>
        </p:txBody>
      </p:sp>
    </p:spTree>
    <p:extLst>
      <p:ext uri="{BB962C8B-B14F-4D97-AF65-F5344CB8AC3E}">
        <p14:creationId xmlns:p14="http://schemas.microsoft.com/office/powerpoint/2010/main" val="281719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four key stages for treatment access</a:t>
            </a:r>
            <a:endParaRPr lang="en-US" b="1" dirty="0">
              <a:solidFill>
                <a:srgbClr val="008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8483" name="Content Placeholder 2"/>
          <p:cNvSpPr>
            <a:spLocks noGrp="1"/>
          </p:cNvSpPr>
          <p:nvPr>
            <p:ph idx="1"/>
          </p:nvPr>
        </p:nvSpPr>
        <p:spPr>
          <a:xfrm>
            <a:off x="457200" y="1433513"/>
            <a:ext cx="8229600" cy="4876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GB" altLang="en-US" sz="2000" dirty="0" smtClean="0"/>
              <a:t>    </a:t>
            </a:r>
            <a:endParaRPr lang="en-GB" altLang="en-US" dirty="0" smtClean="0"/>
          </a:p>
          <a:p>
            <a:pPr marL="273050" lvl="1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1. Voluntary license – allow a generic company to produce the medicine</a:t>
            </a:r>
          </a:p>
          <a:p>
            <a:pPr marL="273050" lvl="1" indent="0" eaLnBrk="1" hangingPunct="1">
              <a:lnSpc>
                <a:spcPct val="90000"/>
              </a:lnSpc>
              <a:buFont typeface="Arial" pitchFamily="34" charset="0"/>
              <a:buNone/>
            </a:pPr>
            <a:endParaRPr lang="en-GB" altLang="en-US" dirty="0">
              <a:latin typeface="Arial" pitchFamily="34" charset="0"/>
              <a:cs typeface="Arial" pitchFamily="34" charset="0"/>
            </a:endParaRPr>
          </a:p>
          <a:p>
            <a:pPr marL="273050" lvl="1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2. Registration – approval by country health authorities</a:t>
            </a:r>
          </a:p>
          <a:p>
            <a:pPr marL="273050" lvl="1" indent="0" eaLnBrk="1" hangingPunct="1">
              <a:lnSpc>
                <a:spcPct val="90000"/>
              </a:lnSpc>
              <a:buFont typeface="Arial" pitchFamily="34" charset="0"/>
              <a:buNone/>
            </a:pPr>
            <a:endParaRPr lang="en-GB" altLang="en-US" dirty="0">
              <a:latin typeface="Arial" pitchFamily="34" charset="0"/>
              <a:cs typeface="Arial" pitchFamily="34" charset="0"/>
            </a:endParaRPr>
          </a:p>
          <a:p>
            <a:pPr marL="273050" lvl="1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3. Mass production of high quality medicine</a:t>
            </a:r>
            <a:r>
              <a:rPr lang="en-GB" alt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by generic companies – pre-qualification by WHO and pre-approval by US FDA</a:t>
            </a:r>
            <a:endParaRPr lang="en-GB" altLang="en-US" dirty="0">
              <a:latin typeface="Arial" pitchFamily="34" charset="0"/>
              <a:cs typeface="Arial" pitchFamily="34" charset="0"/>
            </a:endParaRPr>
          </a:p>
          <a:p>
            <a:pPr marL="273050" lvl="1" indent="0" eaLnBrk="1" hangingPunct="1">
              <a:lnSpc>
                <a:spcPct val="90000"/>
              </a:lnSpc>
              <a:buFont typeface="Arial" pitchFamily="34" charset="0"/>
              <a:buNone/>
            </a:pPr>
            <a:endParaRPr lang="en-GB" altLang="en-US" dirty="0" smtClean="0">
              <a:latin typeface="Arial" pitchFamily="34" charset="0"/>
              <a:cs typeface="Arial" pitchFamily="34" charset="0"/>
            </a:endParaRPr>
          </a:p>
          <a:p>
            <a:pPr marL="273050" lvl="1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4. Treatment needs to work in real-life settings</a:t>
            </a:r>
          </a:p>
        </p:txBody>
      </p:sp>
    </p:spTree>
    <p:extLst>
      <p:ext uri="{BB962C8B-B14F-4D97-AF65-F5344CB8AC3E}">
        <p14:creationId xmlns:p14="http://schemas.microsoft.com/office/powerpoint/2010/main" val="44693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8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Voluntary </a:t>
            </a:r>
            <a:r>
              <a:rPr lang="en-US" b="1" dirty="0">
                <a:solidFill>
                  <a:srgbClr val="008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licenses</a:t>
            </a:r>
          </a:p>
        </p:txBody>
      </p:sp>
      <p:sp>
        <p:nvSpPr>
          <p:cNvPr id="148483" name="Content Placeholder 2"/>
          <p:cNvSpPr>
            <a:spLocks noGrp="1"/>
          </p:cNvSpPr>
          <p:nvPr>
            <p:ph idx="1"/>
          </p:nvPr>
        </p:nvSpPr>
        <p:spPr>
          <a:xfrm>
            <a:off x="457200" y="1433513"/>
            <a:ext cx="8229600" cy="4876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GB" altLang="en-US" sz="2000" smtClean="0"/>
              <a:t>    </a:t>
            </a:r>
            <a:endParaRPr lang="en-GB" altLang="en-US" smtClean="0"/>
          </a:p>
          <a:p>
            <a:pPr marL="273050" lvl="1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GB" altLang="en-US" smtClean="0">
                <a:latin typeface="Arial" pitchFamily="34" charset="0"/>
                <a:cs typeface="Arial" pitchFamily="34" charset="0"/>
              </a:rPr>
              <a:t>Some pharmaceutical companies allow cheap generics to be sold in certain low and middle income countries, with voluntary licenses </a:t>
            </a:r>
          </a:p>
          <a:p>
            <a:pPr marL="273050" lvl="1" indent="0" eaLnBrk="1" hangingPunct="1">
              <a:lnSpc>
                <a:spcPct val="90000"/>
              </a:lnSpc>
              <a:buFont typeface="Arial" pitchFamily="34" charset="0"/>
              <a:buNone/>
            </a:pPr>
            <a:endParaRPr lang="en-GB" altLang="en-US" smtClean="0">
              <a:latin typeface="Arial" pitchFamily="34" charset="0"/>
              <a:cs typeface="Arial" pitchFamily="34" charset="0"/>
            </a:endParaRPr>
          </a:p>
          <a:p>
            <a:pPr marL="273050" lvl="1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GB" altLang="en-US" smtClean="0">
                <a:latin typeface="Arial" pitchFamily="34" charset="0"/>
                <a:cs typeface="Arial" pitchFamily="34" charset="0"/>
              </a:rPr>
              <a:t>China, South America, Russia and Eastern European countries are not included in most of these agreements.  As a result, prices in these countries can be unaffordable</a:t>
            </a:r>
          </a:p>
          <a:p>
            <a:pPr marL="273050" lvl="1" indent="0" eaLnBrk="1" hangingPunct="1">
              <a:lnSpc>
                <a:spcPct val="90000"/>
              </a:lnSpc>
              <a:buFont typeface="Arial" pitchFamily="34" charset="0"/>
              <a:buNone/>
            </a:pPr>
            <a:endParaRPr lang="en-GB" altLang="en-US" smtClean="0">
              <a:latin typeface="Arial" pitchFamily="34" charset="0"/>
              <a:cs typeface="Arial" pitchFamily="34" charset="0"/>
            </a:endParaRPr>
          </a:p>
          <a:p>
            <a:pPr marL="273050" lvl="1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GB" altLang="en-US" smtClean="0">
                <a:latin typeface="Arial" pitchFamily="34" charset="0"/>
                <a:cs typeface="Arial" pitchFamily="34" charset="0"/>
              </a:rPr>
              <a:t>Other countries may have voluntary licenses but no registration of the drug – so it is not available</a:t>
            </a:r>
          </a:p>
        </p:txBody>
      </p:sp>
    </p:spTree>
    <p:extLst>
      <p:ext uri="{BB962C8B-B14F-4D97-AF65-F5344CB8AC3E}">
        <p14:creationId xmlns:p14="http://schemas.microsoft.com/office/powerpoint/2010/main" val="354358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20601" r="5262" b="37400"/>
          <a:stretch/>
        </p:blipFill>
        <p:spPr>
          <a:xfrm>
            <a:off x="0" y="1066584"/>
            <a:ext cx="9168743" cy="59057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8"/>
            <a:ext cx="9144000" cy="87794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79920"/>
            <a:ext cx="9144000" cy="28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60648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cap="all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defTabSz="914400">
              <a:defRPr/>
            </a:pPr>
            <a:r>
              <a:rPr lang="en-GB" sz="2000" kern="0" dirty="0">
                <a:solidFill>
                  <a:srgbClr val="FFFFFF"/>
                </a:solidFill>
              </a:rPr>
              <a:t> </a:t>
            </a:r>
            <a:r>
              <a:rPr lang="en-GB" sz="2000" kern="0" dirty="0" err="1">
                <a:solidFill>
                  <a:srgbClr val="FFFFFF"/>
                </a:solidFill>
              </a:rPr>
              <a:t>Dolutegravir</a:t>
            </a:r>
            <a:r>
              <a:rPr lang="en-GB" sz="2000" kern="0" dirty="0">
                <a:solidFill>
                  <a:srgbClr val="FFFFFF"/>
                </a:solidFill>
              </a:rPr>
              <a:t> Voluntary license coverage – GLOBAL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490089" y="1142999"/>
            <a:ext cx="3240360" cy="2074385"/>
            <a:chOff x="5220072" y="994575"/>
            <a:chExt cx="3240360" cy="2146393"/>
          </a:xfrm>
        </p:grpSpPr>
        <p:sp>
          <p:nvSpPr>
            <p:cNvPr id="12" name="Rectangle 11"/>
            <p:cNvSpPr/>
            <p:nvPr/>
          </p:nvSpPr>
          <p:spPr>
            <a:xfrm>
              <a:off x="5220072" y="994575"/>
              <a:ext cx="3240360" cy="21463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292080" y="1020420"/>
              <a:ext cx="766194" cy="248340"/>
              <a:chOff x="5292080" y="1020420"/>
              <a:chExt cx="766194" cy="24834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5292080" y="1042048"/>
                <a:ext cx="144000" cy="144000"/>
              </a:xfrm>
              <a:prstGeom prst="ellipse">
                <a:avLst/>
              </a:prstGeom>
              <a:solidFill>
                <a:srgbClr val="9C9C9C"/>
              </a:solidFill>
              <a:ln>
                <a:solidFill>
                  <a:srgbClr val="9C9C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GB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89" t="76963" r="66633" b="20171"/>
              <a:stretch/>
            </p:blipFill>
            <p:spPr>
              <a:xfrm>
                <a:off x="5482210" y="1020420"/>
                <a:ext cx="576064" cy="248340"/>
              </a:xfrm>
              <a:prstGeom prst="rect">
                <a:avLst/>
              </a:prstGeom>
            </p:spPr>
          </p:pic>
        </p:grpSp>
        <p:sp>
          <p:nvSpPr>
            <p:cNvPr id="26" name="Oval 25"/>
            <p:cNvSpPr/>
            <p:nvPr/>
          </p:nvSpPr>
          <p:spPr>
            <a:xfrm>
              <a:off x="5292080" y="1305147"/>
              <a:ext cx="144000" cy="144000"/>
            </a:xfrm>
            <a:prstGeom prst="ellipse">
              <a:avLst/>
            </a:prstGeom>
            <a:solidFill>
              <a:srgbClr val="DA5157"/>
            </a:solidFill>
            <a:ln>
              <a:solidFill>
                <a:srgbClr val="DA5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92080" y="1556792"/>
              <a:ext cx="144000" cy="144000"/>
            </a:xfrm>
            <a:prstGeom prst="ellipse">
              <a:avLst/>
            </a:prstGeom>
            <a:solidFill>
              <a:srgbClr val="EC8C8E"/>
            </a:solidFill>
            <a:ln>
              <a:solidFill>
                <a:srgbClr val="EC8C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292080" y="1844824"/>
              <a:ext cx="144000" cy="144000"/>
            </a:xfrm>
            <a:prstGeom prst="ellipse">
              <a:avLst/>
            </a:prstGeom>
            <a:solidFill>
              <a:srgbClr val="CEF2DC"/>
            </a:solidFill>
            <a:ln>
              <a:solidFill>
                <a:srgbClr val="CEF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479348" y="1772816"/>
              <a:ext cx="2765060" cy="398068"/>
              <a:chOff x="5479348" y="2276872"/>
              <a:chExt cx="2765060" cy="398068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29" t="68340" r="39118" b="29321"/>
              <a:stretch/>
            </p:blipFill>
            <p:spPr>
              <a:xfrm>
                <a:off x="5508104" y="2276872"/>
                <a:ext cx="2736304" cy="216024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737" t="69029" r="10232" b="29000"/>
              <a:stretch/>
            </p:blipFill>
            <p:spPr>
              <a:xfrm>
                <a:off x="5479348" y="2492896"/>
                <a:ext cx="1699102" cy="182044"/>
              </a:xfrm>
              <a:prstGeom prst="rect">
                <a:avLst/>
              </a:prstGeom>
            </p:spPr>
          </p:pic>
        </p:grpSp>
        <p:sp>
          <p:nvSpPr>
            <p:cNvPr id="36" name="Oval 35"/>
            <p:cNvSpPr/>
            <p:nvPr/>
          </p:nvSpPr>
          <p:spPr>
            <a:xfrm>
              <a:off x="5292080" y="2204864"/>
              <a:ext cx="144000" cy="144000"/>
            </a:xfrm>
            <a:prstGeom prst="ellipse">
              <a:avLst/>
            </a:prstGeom>
            <a:solidFill>
              <a:srgbClr val="C1D9CC"/>
            </a:solidFill>
            <a:ln>
              <a:solidFill>
                <a:srgbClr val="B5DF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GB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292080" y="2502172"/>
              <a:ext cx="2457861" cy="566788"/>
              <a:chOff x="5292080" y="2449268"/>
              <a:chExt cx="2457861" cy="566788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5292080" y="2564904"/>
                <a:ext cx="144000" cy="144000"/>
              </a:xfrm>
              <a:prstGeom prst="ellipse">
                <a:avLst/>
              </a:prstGeom>
              <a:solidFill>
                <a:srgbClr val="8EC3A9"/>
              </a:solidFill>
              <a:ln>
                <a:solidFill>
                  <a:srgbClr val="8EC3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GB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292080" y="2820697"/>
                <a:ext cx="144000" cy="144000"/>
              </a:xfrm>
              <a:prstGeom prst="ellipse">
                <a:avLst/>
              </a:prstGeom>
              <a:solidFill>
                <a:srgbClr val="349B64"/>
              </a:solidFill>
              <a:ln>
                <a:solidFill>
                  <a:srgbClr val="349B6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GB" kern="0">
                  <a:solidFill>
                    <a:sysClr val="windowText" lastClr="000000"/>
                  </a:solidFill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846" t="74991" r="28459" b="21650"/>
              <a:stretch/>
            </p:blipFill>
            <p:spPr>
              <a:xfrm>
                <a:off x="5508104" y="2708920"/>
                <a:ext cx="2241837" cy="30713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99" t="64120" r="28791" b="32730"/>
              <a:stretch/>
            </p:blipFill>
            <p:spPr>
              <a:xfrm>
                <a:off x="5512269" y="2449268"/>
                <a:ext cx="2208000" cy="288000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32" t="83187" r="28459" b="14713"/>
            <a:stretch/>
          </p:blipFill>
          <p:spPr>
            <a:xfrm>
              <a:off x="5515958" y="1571403"/>
              <a:ext cx="2352804" cy="19440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40" t="86215" r="28458" b="11150"/>
            <a:stretch/>
          </p:blipFill>
          <p:spPr>
            <a:xfrm>
              <a:off x="5492122" y="1247994"/>
              <a:ext cx="2441807" cy="2520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50" t="86345" r="28458" b="11150"/>
            <a:stretch/>
          </p:blipFill>
          <p:spPr>
            <a:xfrm>
              <a:off x="5483429" y="2325286"/>
              <a:ext cx="1714129" cy="23961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29" t="68340" r="39118" b="29321"/>
            <a:stretch/>
          </p:blipFill>
          <p:spPr>
            <a:xfrm>
              <a:off x="5515958" y="2132856"/>
              <a:ext cx="2736304" cy="216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4447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"/>
            <a:ext cx="9144000" cy="87794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79920"/>
            <a:ext cx="9144000" cy="28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60648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cap="all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defTabSz="914400"/>
            <a:r>
              <a:rPr lang="en-GB" sz="2000" dirty="0">
                <a:solidFill>
                  <a:srgbClr val="FFFFFF"/>
                </a:solidFill>
              </a:rPr>
              <a:t>BMS – </a:t>
            </a:r>
            <a:r>
              <a:rPr lang="en-GB" sz="2000" dirty="0" err="1" smtClean="0">
                <a:solidFill>
                  <a:srgbClr val="FFFFFF"/>
                </a:solidFill>
              </a:rPr>
              <a:t>Atv</a:t>
            </a:r>
            <a:r>
              <a:rPr lang="en-GB" sz="2000" dirty="0" smtClean="0">
                <a:solidFill>
                  <a:srgbClr val="FFFFFF"/>
                </a:solidFill>
              </a:rPr>
              <a:t>/r </a:t>
            </a:r>
            <a:r>
              <a:rPr lang="en-GB" sz="2000" dirty="0">
                <a:solidFill>
                  <a:srgbClr val="FFFFFF"/>
                </a:solidFill>
              </a:rPr>
              <a:t>TREATMENT COSTS - AFRICA 2014 - 2015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77600" y="937251"/>
            <a:ext cx="2014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400" b="1" dirty="0">
                <a:solidFill>
                  <a:srgbClr val="000000"/>
                </a:solidFill>
              </a:rPr>
              <a:t>Other countries:</a:t>
            </a:r>
          </a:p>
          <a:p>
            <a:pPr defTabSz="914400"/>
            <a:r>
              <a:rPr lang="en-GB" sz="1400" b="1" dirty="0">
                <a:solidFill>
                  <a:srgbClr val="309E65"/>
                </a:solidFill>
              </a:rPr>
              <a:t>VLs granted</a:t>
            </a:r>
          </a:p>
          <a:p>
            <a:pPr defTabSz="914400"/>
            <a:r>
              <a:rPr lang="en-GB" sz="1400" dirty="0">
                <a:solidFill>
                  <a:srgbClr val="000000"/>
                </a:solidFill>
              </a:rPr>
              <a:t>Median costs (US$)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270648"/>
              </p:ext>
            </p:extLst>
          </p:nvPr>
        </p:nvGraphicFramePr>
        <p:xfrm>
          <a:off x="6588387" y="1700799"/>
          <a:ext cx="2403231" cy="548640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663319">
                  <a:extLst>
                    <a:ext uri="{9D8B030D-6E8A-4147-A177-3AD203B41FA5}">
                      <a16:colId xmlns:a16="http://schemas.microsoft.com/office/drawing/2014/main" xmlns="" val="4170222240"/>
                    </a:ext>
                  </a:extLst>
                </a:gridCol>
                <a:gridCol w="739912">
                  <a:extLst>
                    <a:ext uri="{9D8B030D-6E8A-4147-A177-3AD203B41FA5}">
                      <a16:colId xmlns:a16="http://schemas.microsoft.com/office/drawing/2014/main" xmlns="" val="252101409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Togo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117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3421281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Eritrea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>
                          <a:effectLst/>
                        </a:rPr>
                        <a:t>131</a:t>
                      </a:r>
                      <a:endParaRPr lang="en-GB" sz="1500" b="1" i="0" u="none" strike="noStrike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35222095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Angola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>
                          <a:effectLst/>
                        </a:rPr>
                        <a:t>151</a:t>
                      </a:r>
                      <a:endParaRPr lang="en-GB" sz="1500" b="1" i="0" u="none" strike="noStrike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94415627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Sierra Leone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155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6936828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Madagascar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212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41074806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Burundi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>
                          <a:effectLst/>
                        </a:rPr>
                        <a:t>219</a:t>
                      </a:r>
                      <a:endParaRPr lang="en-GB" sz="1500" b="1" i="0" u="none" strike="noStrike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73802425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Nigeria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>
                          <a:effectLst/>
                        </a:rPr>
                        <a:t>219</a:t>
                      </a:r>
                      <a:endParaRPr lang="en-GB" sz="1500" b="1" i="0" u="none" strike="noStrike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1014949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Rwanda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219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83925537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Ghana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225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7143707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Uganda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227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2941965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Kenya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228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75857834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Zambia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229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5200245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Guinea-Bissau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229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70372237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Chad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234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2823135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Mali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234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609867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Burkina Faso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237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27822629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Mauritania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237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58733852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Cameroon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240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2244335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Côte d'Ivoire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243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09179657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Guinea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243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37513033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Malawi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243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45868719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Tanzania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243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18441575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Ethiopia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245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14511518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Senegal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u="none" strike="noStrike" dirty="0">
                          <a:effectLst/>
                        </a:rPr>
                        <a:t>387</a:t>
                      </a:r>
                      <a:endParaRPr lang="en-GB" sz="1500" b="1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490676459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5498" y="942304"/>
            <a:ext cx="8640961" cy="5943082"/>
            <a:chOff x="35495" y="942303"/>
            <a:chExt cx="8640961" cy="594307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2" t="22700" r="17811" b="21650"/>
            <a:stretch/>
          </p:blipFill>
          <p:spPr>
            <a:xfrm>
              <a:off x="1488956" y="942303"/>
              <a:ext cx="5315292" cy="5868969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35495" y="1700808"/>
              <a:ext cx="8640961" cy="5184574"/>
              <a:chOff x="35495" y="1700808"/>
              <a:chExt cx="8640961" cy="5184574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23528" y="1700808"/>
                <a:ext cx="2952328" cy="3456383"/>
                <a:chOff x="2483767" y="3429000"/>
                <a:chExt cx="2952328" cy="3456383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2483767" y="3429000"/>
                  <a:ext cx="1296144" cy="15388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:r>
                    <a:rPr lang="en-GB" sz="1400" b="1" dirty="0">
                      <a:solidFill>
                        <a:srgbClr val="000000"/>
                      </a:solidFill>
                    </a:rPr>
                    <a:t>Senegal</a:t>
                  </a:r>
                </a:p>
                <a:p>
                  <a:pPr defTabSz="914400"/>
                  <a:r>
                    <a:rPr lang="en-GB" sz="1400" b="1" dirty="0">
                      <a:solidFill>
                        <a:srgbClr val="000000"/>
                      </a:solidFill>
                    </a:rPr>
                    <a:t>Highest cost*</a:t>
                  </a:r>
                </a:p>
                <a:p>
                  <a:pPr defTabSz="914400"/>
                  <a:r>
                    <a:rPr lang="en-GB" sz="1400" b="1" dirty="0">
                      <a:solidFill>
                        <a:srgbClr val="309E65"/>
                      </a:solidFill>
                    </a:rPr>
                    <a:t>VL granted</a:t>
                  </a:r>
                </a:p>
                <a:p>
                  <a:pPr defTabSz="914400"/>
                  <a:r>
                    <a:rPr lang="en-GB" sz="1400" dirty="0">
                      <a:solidFill>
                        <a:srgbClr val="000000"/>
                      </a:solidFill>
                    </a:rPr>
                    <a:t>Median cost </a:t>
                  </a:r>
                </a:p>
                <a:p>
                  <a:pPr defTabSz="914400"/>
                  <a:r>
                    <a:rPr lang="en-GB" sz="1400" dirty="0">
                      <a:solidFill>
                        <a:srgbClr val="000000"/>
                      </a:solidFill>
                    </a:rPr>
                    <a:t>US$ 387</a:t>
                  </a:r>
                </a:p>
                <a:p>
                  <a:pPr defTabSz="914400"/>
                  <a:r>
                    <a:rPr lang="en-GB" sz="1200" dirty="0">
                      <a:solidFill>
                        <a:srgbClr val="000000"/>
                      </a:solidFill>
                    </a:rPr>
                    <a:t>*in GPRM database</a:t>
                  </a: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3779912" y="4509120"/>
                  <a:ext cx="288032" cy="2880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4" name="Straight Connector 23"/>
                <p:cNvCxnSpPr>
                  <a:stCxn id="21" idx="2"/>
                </p:cNvCxnSpPr>
                <p:nvPr/>
              </p:nvCxnSpPr>
              <p:spPr>
                <a:xfrm flipH="1" flipV="1">
                  <a:off x="3347863" y="4478343"/>
                  <a:ext cx="432049" cy="17479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/>
                <p:cNvSpPr txBox="1"/>
                <p:nvPr/>
              </p:nvSpPr>
              <p:spPr>
                <a:xfrm>
                  <a:off x="4175955" y="5500389"/>
                  <a:ext cx="1260140" cy="13849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:r>
                    <a:rPr lang="en-GB" sz="1400" b="1" dirty="0">
                      <a:solidFill>
                        <a:srgbClr val="000000"/>
                      </a:solidFill>
                    </a:rPr>
                    <a:t>Togo</a:t>
                  </a:r>
                </a:p>
                <a:p>
                  <a:pPr defTabSz="914400"/>
                  <a:r>
                    <a:rPr lang="en-GB" sz="1400" b="1" dirty="0">
                      <a:solidFill>
                        <a:srgbClr val="000000"/>
                      </a:solidFill>
                    </a:rPr>
                    <a:t>Lowest cost</a:t>
                  </a:r>
                </a:p>
                <a:p>
                  <a:pPr defTabSz="914400"/>
                  <a:r>
                    <a:rPr lang="en-GB" sz="1400" b="1" dirty="0">
                      <a:solidFill>
                        <a:srgbClr val="309E65"/>
                      </a:solidFill>
                    </a:rPr>
                    <a:t>VL granted</a:t>
                  </a:r>
                </a:p>
                <a:p>
                  <a:pPr defTabSz="914400"/>
                  <a:r>
                    <a:rPr lang="en-GB" sz="1400" dirty="0">
                      <a:solidFill>
                        <a:srgbClr val="000000"/>
                      </a:solidFill>
                    </a:rPr>
                    <a:t>Median cost </a:t>
                  </a:r>
                </a:p>
                <a:p>
                  <a:pPr defTabSz="914400"/>
                  <a:r>
                    <a:rPr lang="en-GB" sz="1400" dirty="0">
                      <a:solidFill>
                        <a:srgbClr val="000000"/>
                      </a:solidFill>
                    </a:rPr>
                    <a:t>US$ 117</a:t>
                  </a:r>
                </a:p>
                <a:p>
                  <a:pPr defTabSz="914400"/>
                  <a:endParaRPr lang="en-GB" sz="14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4932039" y="4896743"/>
                  <a:ext cx="288032" cy="28803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8" name="Straight Connector 27"/>
                <p:cNvCxnSpPr>
                  <a:stCxn id="26" idx="4"/>
                </p:cNvCxnSpPr>
                <p:nvPr/>
              </p:nvCxnSpPr>
              <p:spPr>
                <a:xfrm flipH="1">
                  <a:off x="4845386" y="5184775"/>
                  <a:ext cx="230669" cy="47647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17"/>
              <p:cNvSpPr txBox="1"/>
              <p:nvPr/>
            </p:nvSpPr>
            <p:spPr>
              <a:xfrm>
                <a:off x="35495" y="6623772"/>
                <a:ext cx="864096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GB" sz="1100" dirty="0">
                    <a:solidFill>
                      <a:srgbClr val="000000"/>
                    </a:solidFill>
                  </a:rPr>
                  <a:t>Source: GPRM database, April 2016.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590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4" t="27951" r="16903" b="18949"/>
          <a:stretch/>
        </p:blipFill>
        <p:spPr>
          <a:xfrm>
            <a:off x="1187624" y="921412"/>
            <a:ext cx="5252414" cy="57745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8"/>
            <a:ext cx="9144000" cy="87794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79920"/>
            <a:ext cx="9144000" cy="28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60648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cap="all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defTabSz="914400"/>
            <a:r>
              <a:rPr lang="en-GB" sz="2000" dirty="0" err="1">
                <a:solidFill>
                  <a:srgbClr val="FFFFFF"/>
                </a:solidFill>
              </a:rPr>
              <a:t>JaNSSEN</a:t>
            </a:r>
            <a:r>
              <a:rPr lang="en-GB" sz="2000" dirty="0">
                <a:solidFill>
                  <a:srgbClr val="FFFFFF"/>
                </a:solidFill>
              </a:rPr>
              <a:t> - DRV treatment costs – AFRICA 2014 - 2015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195736" y="980729"/>
            <a:ext cx="4752528" cy="5893337"/>
            <a:chOff x="2195736" y="980728"/>
            <a:chExt cx="4752528" cy="5893336"/>
          </a:xfrm>
        </p:grpSpPr>
        <p:sp>
          <p:nvSpPr>
            <p:cNvPr id="11" name="TextBox 10"/>
            <p:cNvSpPr txBox="1"/>
            <p:nvPr/>
          </p:nvSpPr>
          <p:spPr>
            <a:xfrm>
              <a:off x="2195736" y="5273626"/>
              <a:ext cx="126014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GB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South Africa</a:t>
              </a:r>
            </a:p>
            <a:p>
              <a:pPr defTabSz="914400"/>
              <a:r>
                <a:rPr lang="en-GB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Lowest cost</a:t>
              </a:r>
            </a:p>
            <a:p>
              <a:pPr defTabSz="914400"/>
              <a:r>
                <a:rPr lang="en-GB" sz="1400" b="1" dirty="0">
                  <a:solidFill>
                    <a:srgbClr val="309E65"/>
                  </a:solidFill>
                </a:rPr>
                <a:t>Patent not enforced</a:t>
              </a:r>
            </a:p>
            <a:p>
              <a:pPr defTabSz="914400"/>
              <a:r>
                <a:rPr lang="en-GB" sz="1400" dirty="0">
                  <a:solidFill>
                    <a:srgbClr val="000000"/>
                  </a:solidFill>
                </a:rPr>
                <a:t>Median cost</a:t>
              </a:r>
            </a:p>
            <a:p>
              <a:pPr defTabSz="914400"/>
              <a:r>
                <a:rPr lang="en-GB" sz="1400" dirty="0">
                  <a:solidFill>
                    <a:srgbClr val="000000"/>
                  </a:solidFill>
                </a:rPr>
                <a:t>US$ 379</a:t>
              </a:r>
            </a:p>
            <a:p>
              <a:pPr defTabSz="914400"/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067944" y="5877272"/>
              <a:ext cx="288032" cy="2880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>
                <a:solidFill>
                  <a:srgbClr val="FFFFFF"/>
                </a:solidFill>
              </a:endParaRPr>
            </a:p>
          </p:txBody>
        </p:sp>
        <p:cxnSp>
          <p:nvCxnSpPr>
            <p:cNvPr id="15" name="Straight Connector 14"/>
            <p:cNvCxnSpPr>
              <a:stCxn id="12" idx="2"/>
            </p:cNvCxnSpPr>
            <p:nvPr/>
          </p:nvCxnSpPr>
          <p:spPr>
            <a:xfrm flipH="1">
              <a:off x="3347864" y="6021288"/>
              <a:ext cx="72008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3059832" y="1138591"/>
              <a:ext cx="288032" cy="2880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84068" y="980728"/>
              <a:ext cx="1764196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GB" sz="1400" b="1" dirty="0">
                  <a:solidFill>
                    <a:srgbClr val="000000"/>
                  </a:solidFill>
                </a:rPr>
                <a:t>Tunisia</a:t>
              </a:r>
            </a:p>
            <a:p>
              <a:pPr defTabSz="914400"/>
              <a:r>
                <a:rPr lang="en-GB" sz="1400" b="1" dirty="0">
                  <a:solidFill>
                    <a:srgbClr val="000000"/>
                  </a:solidFill>
                </a:rPr>
                <a:t>Highest cost</a:t>
              </a:r>
            </a:p>
            <a:p>
              <a:pPr defTabSz="914400"/>
              <a:r>
                <a:rPr lang="en-GB" sz="1400" b="1" dirty="0">
                  <a:solidFill>
                    <a:srgbClr val="D95256"/>
                  </a:solidFill>
                </a:rPr>
                <a:t>No VL granted / patent enforced</a:t>
              </a:r>
            </a:p>
            <a:p>
              <a:pPr defTabSz="914400"/>
              <a:r>
                <a:rPr lang="en-GB" sz="1400" dirty="0">
                  <a:solidFill>
                    <a:srgbClr val="000000"/>
                  </a:solidFill>
                </a:rPr>
                <a:t>Median cost </a:t>
              </a:r>
            </a:p>
            <a:p>
              <a:pPr defTabSz="914400"/>
              <a:r>
                <a:rPr lang="en-GB" sz="1400" dirty="0">
                  <a:solidFill>
                    <a:srgbClr val="000000"/>
                  </a:solidFill>
                </a:rPr>
                <a:t>US$ 6539</a:t>
              </a:r>
            </a:p>
            <a:p>
              <a:pPr defTabSz="914400"/>
              <a:endParaRPr lang="en-GB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377690" y="1268760"/>
              <a:ext cx="1800000" cy="2397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6877600" y="1242047"/>
            <a:ext cx="201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400" b="1" dirty="0" smtClean="0">
                <a:solidFill>
                  <a:srgbClr val="309E65"/>
                </a:solidFill>
              </a:rPr>
              <a:t>Patent </a:t>
            </a:r>
            <a:r>
              <a:rPr lang="en-GB" sz="1400" b="1" dirty="0">
                <a:solidFill>
                  <a:srgbClr val="309E65"/>
                </a:solidFill>
              </a:rPr>
              <a:t>not enforced</a:t>
            </a:r>
          </a:p>
          <a:p>
            <a:pPr defTabSz="914400"/>
            <a:r>
              <a:rPr lang="en-GB" sz="1400" b="1" dirty="0">
                <a:solidFill>
                  <a:srgbClr val="000000"/>
                </a:solidFill>
              </a:rPr>
              <a:t>Median costs (US$)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869342"/>
              </p:ext>
            </p:extLst>
          </p:nvPr>
        </p:nvGraphicFramePr>
        <p:xfrm>
          <a:off x="6964264" y="1959667"/>
          <a:ext cx="1928227" cy="92676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271799">
                  <a:extLst>
                    <a:ext uri="{9D8B030D-6E8A-4147-A177-3AD203B41FA5}">
                      <a16:colId xmlns:a16="http://schemas.microsoft.com/office/drawing/2014/main" xmlns="" val="4170222240"/>
                    </a:ext>
                  </a:extLst>
                </a:gridCol>
                <a:gridCol w="656428">
                  <a:extLst>
                    <a:ext uri="{9D8B030D-6E8A-4147-A177-3AD203B41FA5}">
                      <a16:colId xmlns:a16="http://schemas.microsoft.com/office/drawing/2014/main" xmlns="" val="2521014095"/>
                    </a:ext>
                  </a:extLst>
                </a:gridCol>
              </a:tblGrid>
              <a:tr h="23169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i="0" u="none" strike="noStrike" dirty="0">
                          <a:effectLst/>
                          <a:latin typeface="+mn-lt"/>
                        </a:rPr>
                        <a:t>South Africa</a:t>
                      </a: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i="0" u="none" strike="noStrike" dirty="0">
                          <a:effectLst/>
                          <a:latin typeface="+mn-lt"/>
                        </a:rPr>
                        <a:t>379</a:t>
                      </a: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342128124"/>
                  </a:ext>
                </a:extLst>
              </a:tr>
              <a:tr h="23169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i="0" u="none" strike="noStrike" dirty="0">
                          <a:effectLst/>
                          <a:latin typeface="+mn-lt"/>
                        </a:rPr>
                        <a:t>Uganda</a:t>
                      </a: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i="0" u="none" strike="noStrike" dirty="0">
                          <a:effectLst/>
                          <a:latin typeface="+mn-lt"/>
                        </a:rPr>
                        <a:t>755</a:t>
                      </a: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352220951"/>
                  </a:ext>
                </a:extLst>
              </a:tr>
              <a:tr h="23169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i="0" u="none" strike="noStrike" dirty="0">
                          <a:effectLst/>
                          <a:latin typeface="+mn-lt"/>
                        </a:rPr>
                        <a:t>Togo</a:t>
                      </a: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i="0" u="none" strike="noStrike" dirty="0">
                          <a:effectLst/>
                          <a:latin typeface="+mn-lt"/>
                        </a:rPr>
                        <a:t>817</a:t>
                      </a: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944156275"/>
                  </a:ext>
                </a:extLst>
              </a:tr>
              <a:tr h="23169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i="0" u="none" strike="noStrike" dirty="0">
                          <a:effectLst/>
                          <a:latin typeface="+mn-lt"/>
                        </a:rPr>
                        <a:t>Mauritius</a:t>
                      </a: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i="0" u="none" strike="noStrike" dirty="0">
                          <a:effectLst/>
                          <a:latin typeface="+mn-lt"/>
                        </a:rPr>
                        <a:t>928</a:t>
                      </a: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69368288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960363" y="3109172"/>
            <a:ext cx="2014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400" b="1" dirty="0">
                <a:solidFill>
                  <a:srgbClr val="D95256"/>
                </a:solidFill>
              </a:rPr>
              <a:t>No VL / Patent enforced</a:t>
            </a:r>
          </a:p>
          <a:p>
            <a:pPr defTabSz="914400"/>
            <a:r>
              <a:rPr lang="en-GB" sz="1400" dirty="0">
                <a:solidFill>
                  <a:srgbClr val="000000"/>
                </a:solidFill>
              </a:rPr>
              <a:t>Median costs (US$)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226317"/>
              </p:ext>
            </p:extLst>
          </p:nvPr>
        </p:nvGraphicFramePr>
        <p:xfrm>
          <a:off x="6916615" y="3648397"/>
          <a:ext cx="1829810" cy="806373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266444">
                  <a:extLst>
                    <a:ext uri="{9D8B030D-6E8A-4147-A177-3AD203B41FA5}">
                      <a16:colId xmlns:a16="http://schemas.microsoft.com/office/drawing/2014/main" xmlns="" val="4170222240"/>
                    </a:ext>
                  </a:extLst>
                </a:gridCol>
                <a:gridCol w="563366">
                  <a:extLst>
                    <a:ext uri="{9D8B030D-6E8A-4147-A177-3AD203B41FA5}">
                      <a16:colId xmlns:a16="http://schemas.microsoft.com/office/drawing/2014/main" xmlns="" val="2521014095"/>
                    </a:ext>
                  </a:extLst>
                </a:gridCol>
              </a:tblGrid>
              <a:tr h="2687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i="0" u="none" strike="noStrike" dirty="0">
                          <a:effectLst/>
                          <a:latin typeface="+mn-lt"/>
                        </a:rPr>
                        <a:t>Morocco</a:t>
                      </a: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i="0" u="none" strike="noStrike" dirty="0">
                          <a:effectLst/>
                          <a:latin typeface="+mn-lt"/>
                        </a:rPr>
                        <a:t>5010</a:t>
                      </a: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342128124"/>
                  </a:ext>
                </a:extLst>
              </a:tr>
              <a:tr h="2687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i="0" u="none" strike="noStrike" dirty="0">
                          <a:effectLst/>
                          <a:latin typeface="+mn-lt"/>
                        </a:rPr>
                        <a:t>Egypt</a:t>
                      </a: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i="0" u="none" strike="noStrike" dirty="0">
                          <a:effectLst/>
                          <a:latin typeface="+mn-lt"/>
                        </a:rPr>
                        <a:t>5216</a:t>
                      </a: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352220951"/>
                  </a:ext>
                </a:extLst>
              </a:tr>
              <a:tr h="26879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i="0" u="none" strike="noStrike" dirty="0">
                          <a:effectLst/>
                          <a:latin typeface="+mn-lt"/>
                        </a:rPr>
                        <a:t>Tunisia</a:t>
                      </a: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500" b="1" i="0" u="none" strike="noStrike" dirty="0">
                          <a:effectLst/>
                          <a:latin typeface="+mn-lt"/>
                        </a:rPr>
                        <a:t>6539</a:t>
                      </a: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944156275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5498" y="6623774"/>
            <a:ext cx="86409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100" dirty="0">
                <a:solidFill>
                  <a:srgbClr val="000000"/>
                </a:solidFill>
              </a:rPr>
              <a:t>Source: GPRM database, April 2016.</a:t>
            </a:r>
          </a:p>
        </p:txBody>
      </p:sp>
    </p:spTree>
    <p:extLst>
      <p:ext uri="{BB962C8B-B14F-4D97-AF65-F5344CB8AC3E}">
        <p14:creationId xmlns:p14="http://schemas.microsoft.com/office/powerpoint/2010/main" val="406701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"/>
            <a:ext cx="9144000" cy="87794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79920"/>
            <a:ext cx="9144000" cy="288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60648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cap="all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defTabSz="914400"/>
            <a:r>
              <a:rPr lang="en-GB" sz="2000" dirty="0">
                <a:solidFill>
                  <a:srgbClr val="FFFFFF"/>
                </a:solidFill>
              </a:rPr>
              <a:t>ABBVIE – LPV/r treatment costs – AFRICA 2014 - 2015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7504" y="908720"/>
            <a:ext cx="5760640" cy="5875499"/>
            <a:chOff x="467544" y="908720"/>
            <a:chExt cx="5760640" cy="58754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2" t="22700" r="19210" b="20601"/>
            <a:stretch/>
          </p:blipFill>
          <p:spPr>
            <a:xfrm>
              <a:off x="1114324" y="908720"/>
              <a:ext cx="5113860" cy="5875499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2159732" y="2863386"/>
              <a:ext cx="1692188" cy="2725854"/>
              <a:chOff x="3311860" y="4725144"/>
              <a:chExt cx="1692188" cy="2725854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3311860" y="6066003"/>
                <a:ext cx="126014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GB" sz="1400" b="1" dirty="0">
                    <a:solidFill>
                      <a:srgbClr val="000000"/>
                    </a:solidFill>
                  </a:rPr>
                  <a:t>CAR</a:t>
                </a:r>
              </a:p>
              <a:p>
                <a:pPr defTabSz="914400"/>
                <a:r>
                  <a:rPr lang="en-GB" sz="1400" b="1" dirty="0">
                    <a:solidFill>
                      <a:srgbClr val="000000"/>
                    </a:solidFill>
                  </a:rPr>
                  <a:t>Lowest cost</a:t>
                </a:r>
              </a:p>
              <a:p>
                <a:pPr defTabSz="914400"/>
                <a:r>
                  <a:rPr lang="en-GB" sz="1400" b="1" dirty="0">
                    <a:solidFill>
                      <a:srgbClr val="309E65"/>
                    </a:solidFill>
                  </a:rPr>
                  <a:t>VL granted</a:t>
                </a:r>
              </a:p>
              <a:p>
                <a:pPr defTabSz="914400"/>
                <a:r>
                  <a:rPr lang="en-GB" sz="1400" dirty="0">
                    <a:solidFill>
                      <a:srgbClr val="000000"/>
                    </a:solidFill>
                  </a:rPr>
                  <a:t>Median cost </a:t>
                </a:r>
              </a:p>
              <a:p>
                <a:pPr defTabSz="914400"/>
                <a:r>
                  <a:rPr lang="en-GB" sz="1400" dirty="0">
                    <a:solidFill>
                      <a:srgbClr val="000000"/>
                    </a:solidFill>
                  </a:rPr>
                  <a:t>US$ 214</a:t>
                </a:r>
              </a:p>
              <a:p>
                <a:pPr defTabSz="914400"/>
                <a:endParaRPr lang="en-GB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716016" y="4725144"/>
                <a:ext cx="288032" cy="28803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GB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7" name="Straight Connector 16"/>
              <p:cNvCxnSpPr>
                <a:endCxn id="15" idx="3"/>
              </p:cNvCxnSpPr>
              <p:nvPr/>
            </p:nvCxnSpPr>
            <p:spPr>
              <a:xfrm flipV="1">
                <a:off x="4067944" y="4970995"/>
                <a:ext cx="690253" cy="1183859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467544" y="3196713"/>
              <a:ext cx="1296144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GB" sz="1400" b="1" dirty="0">
                  <a:solidFill>
                    <a:srgbClr val="000000"/>
                  </a:solidFill>
                </a:rPr>
                <a:t>Senegal</a:t>
              </a:r>
            </a:p>
            <a:p>
              <a:pPr defTabSz="914400"/>
              <a:r>
                <a:rPr lang="en-GB" sz="1400" b="1" dirty="0">
                  <a:solidFill>
                    <a:srgbClr val="000000"/>
                  </a:solidFill>
                </a:rPr>
                <a:t>Highest cost</a:t>
              </a:r>
            </a:p>
            <a:p>
              <a:pPr defTabSz="914400"/>
              <a:r>
                <a:rPr lang="en-GB" sz="1400" b="1" dirty="0">
                  <a:solidFill>
                    <a:srgbClr val="309E65"/>
                  </a:solidFill>
                </a:rPr>
                <a:t>VL granted</a:t>
              </a:r>
            </a:p>
            <a:p>
              <a:pPr defTabSz="914400"/>
              <a:r>
                <a:rPr lang="en-GB" sz="1400" dirty="0">
                  <a:solidFill>
                    <a:srgbClr val="000000"/>
                  </a:solidFill>
                </a:rPr>
                <a:t>Median cost </a:t>
              </a:r>
            </a:p>
            <a:p>
              <a:pPr defTabSz="914400"/>
              <a:r>
                <a:rPr lang="en-GB" sz="1400" dirty="0">
                  <a:solidFill>
                    <a:srgbClr val="000000"/>
                  </a:solidFill>
                </a:rPr>
                <a:t>US$ 508</a:t>
              </a:r>
              <a:endParaRPr lang="en-GB" sz="1200" dirty="0">
                <a:solidFill>
                  <a:srgbClr val="000000"/>
                </a:solidFill>
              </a:endParaRPr>
            </a:p>
            <a:p>
              <a:pPr defTabSz="914400"/>
              <a:endParaRPr lang="en-GB" sz="1400" dirty="0">
                <a:solidFill>
                  <a:srgbClr val="000000"/>
                </a:solidFill>
              </a:endParaRPr>
            </a:p>
            <a:p>
              <a:pPr defTabSz="914400"/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213555" y="2705435"/>
              <a:ext cx="288032" cy="2880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>
                <a:solidFill>
                  <a:srgbClr val="FFFFFF"/>
                </a:solidFill>
              </a:endParaRPr>
            </a:p>
          </p:txBody>
        </p:sp>
        <p:cxnSp>
          <p:nvCxnSpPr>
            <p:cNvPr id="21" name="Straight Connector 20"/>
            <p:cNvCxnSpPr>
              <a:stCxn id="20" idx="3"/>
              <a:endCxn id="19" idx="0"/>
            </p:cNvCxnSpPr>
            <p:nvPr/>
          </p:nvCxnSpPr>
          <p:spPr>
            <a:xfrm flipH="1">
              <a:off x="1115616" y="2951286"/>
              <a:ext cx="140120" cy="24542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129084"/>
              </p:ext>
            </p:extLst>
          </p:nvPr>
        </p:nvGraphicFramePr>
        <p:xfrm>
          <a:off x="5580112" y="1777360"/>
          <a:ext cx="1800486" cy="219456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296430">
                  <a:extLst>
                    <a:ext uri="{9D8B030D-6E8A-4147-A177-3AD203B41FA5}">
                      <a16:colId xmlns:a16="http://schemas.microsoft.com/office/drawing/2014/main" xmlns="" val="423345731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109976114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CAR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214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2139842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Eritrea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226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4959447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Equatorial Guinea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226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5635086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Kenya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227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0814629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Togo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231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3521109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Guinea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232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07827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DRC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240</a:t>
                      </a:r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741749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Rwanda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249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41629228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Congo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253</a:t>
                      </a:r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360045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Ghana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265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1106448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Sierra Leone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  <a:latin typeface="+mn-lt"/>
                        </a:rPr>
                        <a:t>333</a:t>
                      </a:r>
                      <a:endParaRPr lang="en-GB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2729330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Senegal</a:t>
                      </a: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effectLst/>
                          <a:latin typeface="+mn-lt"/>
                        </a:rPr>
                        <a:t>508</a:t>
                      </a: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845675544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508104" y="980728"/>
            <a:ext cx="2014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400" b="1" dirty="0">
                <a:solidFill>
                  <a:srgbClr val="000000"/>
                </a:solidFill>
              </a:rPr>
              <a:t>Other countries:</a:t>
            </a:r>
          </a:p>
          <a:p>
            <a:pPr defTabSz="914400"/>
            <a:r>
              <a:rPr lang="en-GB" sz="1400" b="1" dirty="0">
                <a:solidFill>
                  <a:srgbClr val="309E65"/>
                </a:solidFill>
              </a:rPr>
              <a:t>VL granted - Generic</a:t>
            </a:r>
          </a:p>
          <a:p>
            <a:pPr defTabSz="914400"/>
            <a:r>
              <a:rPr lang="en-GB" sz="1400" dirty="0">
                <a:solidFill>
                  <a:srgbClr val="000000"/>
                </a:solidFill>
              </a:rPr>
              <a:t>Median costs (US$)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084054"/>
              </p:ext>
            </p:extLst>
          </p:nvPr>
        </p:nvGraphicFramePr>
        <p:xfrm>
          <a:off x="7524353" y="1773637"/>
          <a:ext cx="1449685" cy="482371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982142">
                  <a:extLst>
                    <a:ext uri="{9D8B030D-6E8A-4147-A177-3AD203B41FA5}">
                      <a16:colId xmlns:a16="http://schemas.microsoft.com/office/drawing/2014/main" xmlns="" val="3098507475"/>
                    </a:ext>
                  </a:extLst>
                </a:gridCol>
                <a:gridCol w="467543">
                  <a:extLst>
                    <a:ext uri="{9D8B030D-6E8A-4147-A177-3AD203B41FA5}">
                      <a16:colId xmlns:a16="http://schemas.microsoft.com/office/drawing/2014/main" xmlns="" val="149887435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200" u="none" strike="noStrike" kern="1200" dirty="0">
                          <a:effectLst/>
                        </a:rPr>
                        <a:t>Chad</a:t>
                      </a:r>
                      <a:endParaRPr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200" u="none" strike="noStrike" kern="1200" dirty="0">
                          <a:effectLst/>
                        </a:rPr>
                        <a:t>217</a:t>
                      </a:r>
                      <a:endParaRPr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0195186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200" u="none" strike="noStrike" kern="1200">
                          <a:effectLst/>
                        </a:rPr>
                        <a:t>Djibouti</a:t>
                      </a:r>
                      <a:endParaRPr lang="en-GB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200" u="none" strike="noStrike" kern="1200" dirty="0">
                          <a:effectLst/>
                        </a:rPr>
                        <a:t>217</a:t>
                      </a:r>
                      <a:endParaRPr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6823658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200" u="none" strike="noStrike" kern="1200">
                          <a:effectLst/>
                        </a:rPr>
                        <a:t>Zambia</a:t>
                      </a:r>
                      <a:endParaRPr lang="en-GB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200" u="none" strike="noStrike" kern="1200" dirty="0">
                          <a:effectLst/>
                        </a:rPr>
                        <a:t>219</a:t>
                      </a:r>
                      <a:endParaRPr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6246460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200" u="none" strike="noStrike" kern="1200">
                          <a:effectLst/>
                        </a:rPr>
                        <a:t>Zimbabwe</a:t>
                      </a:r>
                      <a:endParaRPr lang="en-GB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200" u="none" strike="noStrike" kern="1200">
                          <a:effectLst/>
                        </a:rPr>
                        <a:t>219</a:t>
                      </a:r>
                      <a:endParaRPr lang="en-GB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9649251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200" u="none" strike="noStrike" kern="1200">
                          <a:effectLst/>
                        </a:rPr>
                        <a:t>Mali</a:t>
                      </a:r>
                      <a:endParaRPr lang="en-GB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200" u="none" strike="noStrike" kern="1200" dirty="0">
                          <a:effectLst/>
                        </a:rPr>
                        <a:t>222</a:t>
                      </a:r>
                      <a:endParaRPr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1074212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200" u="none" strike="noStrike" kern="1200">
                          <a:effectLst/>
                        </a:rPr>
                        <a:t>Sudan</a:t>
                      </a:r>
                      <a:endParaRPr lang="en-GB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200" u="none" strike="noStrike" kern="1200" dirty="0">
                          <a:effectLst/>
                        </a:rPr>
                        <a:t>223</a:t>
                      </a:r>
                      <a:endParaRPr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1171272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200" u="none" strike="noStrike" kern="1200">
                          <a:effectLst/>
                        </a:rPr>
                        <a:t>Angola</a:t>
                      </a:r>
                      <a:endParaRPr lang="en-GB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200" u="none" strike="noStrike" kern="1200">
                          <a:effectLst/>
                        </a:rPr>
                        <a:t>223</a:t>
                      </a:r>
                      <a:endParaRPr lang="en-GB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8962279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200" u="none" strike="noStrike" kern="1200" dirty="0">
                          <a:effectLst/>
                        </a:rPr>
                        <a:t>Sao Tome</a:t>
                      </a:r>
                      <a:endParaRPr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200" u="none" strike="noStrike" kern="1200">
                          <a:effectLst/>
                        </a:rPr>
                        <a:t>223</a:t>
                      </a:r>
                      <a:endParaRPr lang="en-GB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1293455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200" u="none" strike="noStrike" kern="1200">
                          <a:effectLst/>
                        </a:rPr>
                        <a:t>Egypt</a:t>
                      </a:r>
                      <a:endParaRPr lang="en-GB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200" u="none" strike="noStrike" kern="1200">
                          <a:effectLst/>
                        </a:rPr>
                        <a:t>225</a:t>
                      </a:r>
                      <a:endParaRPr lang="en-GB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852687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200" u="none" strike="noStrike" kern="1200">
                          <a:effectLst/>
                        </a:rPr>
                        <a:t>Gabon</a:t>
                      </a:r>
                      <a:endParaRPr lang="en-GB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200" u="none" strike="noStrike" kern="1200" dirty="0">
                          <a:effectLst/>
                        </a:rPr>
                        <a:t>225</a:t>
                      </a:r>
                      <a:endParaRPr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7175097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200" u="none" strike="noStrike" kern="1200">
                          <a:effectLst/>
                        </a:rPr>
                        <a:t>Somalia</a:t>
                      </a:r>
                      <a:endParaRPr lang="en-GB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200" u="none" strike="noStrike" kern="1200" dirty="0">
                          <a:effectLst/>
                        </a:rPr>
                        <a:t>225</a:t>
                      </a:r>
                      <a:endParaRPr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9226206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200" u="none" strike="noStrike" kern="1200" dirty="0">
                          <a:effectLst/>
                        </a:rPr>
                        <a:t>Comoros</a:t>
                      </a:r>
                      <a:endParaRPr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200" u="none" strike="noStrike" kern="1200" dirty="0">
                          <a:effectLst/>
                        </a:rPr>
                        <a:t>227</a:t>
                      </a:r>
                      <a:endParaRPr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8015455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200" u="none" strike="noStrike" kern="1200">
                          <a:effectLst/>
                        </a:rPr>
                        <a:t>Nigeria</a:t>
                      </a:r>
                      <a:endParaRPr lang="en-GB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200" u="none" strike="noStrike" kern="1200">
                          <a:effectLst/>
                        </a:rPr>
                        <a:t>228</a:t>
                      </a:r>
                      <a:endParaRPr lang="en-GB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9662115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200" u="none" strike="noStrike" kern="1200">
                          <a:effectLst/>
                        </a:rPr>
                        <a:t>Cameroon</a:t>
                      </a:r>
                      <a:endParaRPr lang="en-GB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200" u="none" strike="noStrike" kern="1200" dirty="0">
                          <a:effectLst/>
                        </a:rPr>
                        <a:t>230</a:t>
                      </a:r>
                      <a:endParaRPr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2813062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200" u="none" strike="noStrike" kern="1200">
                          <a:effectLst/>
                        </a:rPr>
                        <a:t>Gambia</a:t>
                      </a:r>
                      <a:endParaRPr lang="en-GB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200" u="none" strike="noStrike" kern="1200" dirty="0">
                          <a:effectLst/>
                        </a:rPr>
                        <a:t>230</a:t>
                      </a:r>
                      <a:endParaRPr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433289141"/>
                  </a:ext>
                </a:extLst>
              </a:tr>
              <a:tr h="20258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200" u="none" strike="noStrike" kern="1200" dirty="0">
                          <a:effectLst/>
                        </a:rPr>
                        <a:t>G-Bissau</a:t>
                      </a:r>
                      <a:endParaRPr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200" u="none" strike="noStrike" kern="1200" dirty="0">
                          <a:effectLst/>
                        </a:rPr>
                        <a:t>230</a:t>
                      </a:r>
                      <a:endParaRPr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2757718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200" u="none" strike="noStrike" kern="1200">
                          <a:effectLst/>
                        </a:rPr>
                        <a:t>Uganda</a:t>
                      </a:r>
                      <a:endParaRPr lang="en-GB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200" u="none" strike="noStrike" kern="1200" dirty="0">
                          <a:effectLst/>
                        </a:rPr>
                        <a:t>230</a:t>
                      </a:r>
                      <a:endParaRPr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1430142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200" u="none" strike="noStrike" kern="1200" dirty="0">
                          <a:effectLst/>
                        </a:rPr>
                        <a:t>Tanzania</a:t>
                      </a:r>
                      <a:endParaRPr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200" u="none" strike="noStrike" kern="1200" dirty="0">
                          <a:effectLst/>
                        </a:rPr>
                        <a:t>230</a:t>
                      </a:r>
                      <a:endParaRPr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942818162"/>
                  </a:ext>
                </a:extLst>
              </a:tr>
              <a:tr h="21030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200" u="none" strike="noStrike" kern="1200">
                          <a:effectLst/>
                        </a:rPr>
                        <a:t>South Sudan</a:t>
                      </a:r>
                      <a:endParaRPr lang="en-GB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200" u="none" strike="noStrike" kern="1200" dirty="0">
                          <a:effectLst/>
                        </a:rPr>
                        <a:t>230</a:t>
                      </a:r>
                      <a:endParaRPr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8819681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200" u="none" strike="noStrike" kern="1200">
                          <a:effectLst/>
                        </a:rPr>
                        <a:t>Burundi</a:t>
                      </a:r>
                      <a:endParaRPr lang="en-GB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200" u="none" strike="noStrike" kern="1200" dirty="0">
                          <a:effectLst/>
                        </a:rPr>
                        <a:t>230</a:t>
                      </a:r>
                      <a:endParaRPr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8957453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200" u="none" strike="noStrike" kern="1200">
                          <a:effectLst/>
                        </a:rPr>
                        <a:t>Côte d'Ivoire</a:t>
                      </a:r>
                      <a:endParaRPr lang="en-GB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200" u="none" strike="noStrike" kern="1200" dirty="0">
                          <a:effectLst/>
                        </a:rPr>
                        <a:t>230</a:t>
                      </a:r>
                      <a:endParaRPr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1477739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200" u="none" strike="noStrike" kern="1200">
                          <a:effectLst/>
                        </a:rPr>
                        <a:t>Mauritania</a:t>
                      </a:r>
                      <a:endParaRPr lang="en-GB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200" u="none" strike="noStrike" kern="1200" dirty="0">
                          <a:effectLst/>
                        </a:rPr>
                        <a:t>230</a:t>
                      </a:r>
                      <a:endParaRPr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9530237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200" u="none" strike="noStrike" kern="1200">
                          <a:effectLst/>
                        </a:rPr>
                        <a:t>Mozambique</a:t>
                      </a:r>
                      <a:endParaRPr lang="en-GB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200" u="none" strike="noStrike" kern="1200" dirty="0">
                          <a:effectLst/>
                        </a:rPr>
                        <a:t>230</a:t>
                      </a:r>
                      <a:endParaRPr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283877887"/>
                  </a:ext>
                </a:extLst>
              </a:tr>
              <a:tr h="20458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200" u="none" strike="noStrike" kern="1200">
                          <a:effectLst/>
                        </a:rPr>
                        <a:t>South Africa</a:t>
                      </a:r>
                      <a:endParaRPr lang="en-GB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200" u="none" strike="noStrike" kern="1200" dirty="0">
                          <a:effectLst/>
                        </a:rPr>
                        <a:t>244</a:t>
                      </a:r>
                      <a:endParaRPr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9294268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200" u="none" strike="noStrike" kern="1200">
                          <a:effectLst/>
                        </a:rPr>
                        <a:t>Lesotho</a:t>
                      </a:r>
                      <a:endParaRPr lang="en-GB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200" u="none" strike="noStrike" kern="1200" dirty="0">
                          <a:effectLst/>
                        </a:rPr>
                        <a:t>255</a:t>
                      </a:r>
                      <a:endParaRPr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4527924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200" u="none" strike="noStrike" kern="1200">
                          <a:effectLst/>
                        </a:rPr>
                        <a:t>Mauritius</a:t>
                      </a:r>
                      <a:endParaRPr lang="en-GB" sz="12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200" u="none" strike="noStrike" kern="1200" dirty="0">
                          <a:effectLst/>
                        </a:rPr>
                        <a:t>258</a:t>
                      </a:r>
                      <a:endParaRPr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634663372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416882" y="980728"/>
            <a:ext cx="2014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400" b="1" dirty="0">
                <a:solidFill>
                  <a:srgbClr val="F5C201">
                    <a:lumMod val="75000"/>
                  </a:srgbClr>
                </a:solidFill>
              </a:rPr>
              <a:t>VL granted – </a:t>
            </a:r>
          </a:p>
          <a:p>
            <a:pPr defTabSz="914400"/>
            <a:r>
              <a:rPr lang="en-GB" sz="1400" b="1" dirty="0">
                <a:solidFill>
                  <a:srgbClr val="F5C201">
                    <a:lumMod val="75000"/>
                  </a:srgbClr>
                </a:solidFill>
              </a:rPr>
              <a:t>Originator</a:t>
            </a:r>
          </a:p>
          <a:p>
            <a:pPr defTabSz="914400"/>
            <a:r>
              <a:rPr lang="en-GB" sz="1400" dirty="0">
                <a:solidFill>
                  <a:srgbClr val="000000"/>
                </a:solidFill>
              </a:rPr>
              <a:t>Median costs (US$)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498" y="6623774"/>
            <a:ext cx="86409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100" dirty="0">
                <a:solidFill>
                  <a:srgbClr val="000000"/>
                </a:solidFill>
              </a:rPr>
              <a:t>Source: GPRM database, April 2016.</a:t>
            </a:r>
          </a:p>
        </p:txBody>
      </p:sp>
    </p:spTree>
    <p:extLst>
      <p:ext uri="{BB962C8B-B14F-4D97-AF65-F5344CB8AC3E}">
        <p14:creationId xmlns:p14="http://schemas.microsoft.com/office/powerpoint/2010/main" val="2430698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18648"/>
            <a:ext cx="7772400" cy="1143000"/>
          </a:xfrm>
        </p:spPr>
        <p:txBody>
          <a:bodyPr/>
          <a:lstStyle/>
          <a:p>
            <a:pPr eaLnBrk="1" hangingPunct="1"/>
            <a:r>
              <a:rPr lang="nl-BE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Minimum Costs of ARV treatments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187" name="TextBox 3"/>
          <p:cNvSpPr txBox="1">
            <a:spLocks noChangeArrowheads="1"/>
          </p:cNvSpPr>
          <p:nvPr/>
        </p:nvSpPr>
        <p:spPr bwMode="auto">
          <a:xfrm>
            <a:off x="107950" y="667899"/>
            <a:ext cx="9036050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800" b="1" kern="0" dirty="0">
                <a:solidFill>
                  <a:srgbClr val="008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GREEN – FULLY GENERIC WORLDWIDE IN 2017</a:t>
            </a:r>
          </a:p>
          <a:p>
            <a:pPr marL="34290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RED – STILL PATENTED</a:t>
            </a:r>
            <a:r>
              <a:rPr kumimoji="0" lang="en-GB" altLang="en-US" sz="1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 TO 2025+ : VOLUNTARY LICENSES</a:t>
            </a:r>
            <a:endParaRPr kumimoji="0" lang="en-GB" alt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34290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______________________________________________________________</a:t>
            </a:r>
          </a:p>
          <a:p>
            <a:pPr marL="34290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Combination				Estimated price / year</a:t>
            </a:r>
          </a:p>
          <a:p>
            <a:pPr marL="34290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______________________________________________________________</a:t>
            </a:r>
            <a:endParaRPr kumimoji="0" lang="en-GB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34290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TDF/3TC/EFV600</a:t>
            </a:r>
            <a:r>
              <a:rPr kumimoji="0" lang="en-GB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			$130        </a:t>
            </a:r>
          </a:p>
          <a:p>
            <a:pPr marL="34290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TDF/3TC/EFV400			$100</a:t>
            </a:r>
            <a:r>
              <a:rPr kumimoji="0" lang="en-GB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	</a:t>
            </a:r>
          </a:p>
          <a:p>
            <a:pPr marL="34290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TAF/3TC/DTG			$60</a:t>
            </a:r>
          </a:p>
          <a:p>
            <a:pPr marL="34290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_______________________________________________________</a:t>
            </a:r>
            <a:endParaRPr kumimoji="0" lang="en-GB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846170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New  ARVs  Could  Represent  Over  USD  3  Billion  in  Cost  Savings  Through  2025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191000"/>
            <a:ext cx="7772400" cy="1752600"/>
          </a:xfrm>
        </p:spPr>
        <p:txBody>
          <a:bodyPr>
            <a:normAutofit/>
          </a:bodyPr>
          <a:lstStyle/>
          <a:p>
            <a:pPr fontAlgn="base"/>
            <a:r>
              <a:rPr lang="en-US" sz="2400" b="1" dirty="0"/>
              <a:t>Vineet  Prabhu,</a:t>
            </a:r>
            <a:r>
              <a:rPr lang="en-US" sz="2400" dirty="0"/>
              <a:t>  </a:t>
            </a:r>
            <a:r>
              <a:rPr lang="en-US" sz="2400" dirty="0" err="1"/>
              <a:t>Cebele</a:t>
            </a:r>
            <a:r>
              <a:rPr lang="en-US" sz="2400" dirty="0"/>
              <a:t>  Wong,  Sarah  Jenkins,  Saman  Nizami,  Kelly  Catlin,  Paul  Domanico</a:t>
            </a:r>
            <a:r>
              <a:rPr lang="en-US" dirty="0"/>
              <a:t>  </a:t>
            </a:r>
          </a:p>
          <a:p>
            <a:r>
              <a:rPr lang="en-US" dirty="0"/>
              <a:t>  Clinton  Health  Access  Initiative  (CHAI)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60093"/>
            <a:ext cx="35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i="1" kern="0" dirty="0">
                <a:solidFill>
                  <a:prstClr val="white"/>
                </a:solidFill>
              </a:rPr>
              <a:t>No  financial  disclosures  to  report  </a:t>
            </a:r>
          </a:p>
        </p:txBody>
      </p:sp>
      <p:pic>
        <p:nvPicPr>
          <p:cNvPr id="5" name="Picture 1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7750" y="6013473"/>
            <a:ext cx="1746250" cy="84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944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19411058"/>
              </p:ext>
            </p:extLst>
          </p:nvPr>
        </p:nvGraphicFramePr>
        <p:xfrm>
          <a:off x="0" y="842668"/>
          <a:ext cx="8991600" cy="5710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0" y="6477003"/>
            <a:ext cx="9144000" cy="2667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i="1" kern="0" dirty="0">
                <a:solidFill>
                  <a:prstClr val="white"/>
                </a:solidFill>
                <a:ea typeface="MS PGothic" pitchFamily="34" charset="-128"/>
                <a:cs typeface="MS PGothic" pitchFamily="34" charset="-128"/>
              </a:rPr>
              <a:t>*Expect  minimal  to  negative    savings  for  first  1-3  years  of  DTG  launch  (2017-2019)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-1" y="381024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400" b="1" kern="0" dirty="0">
                <a:solidFill>
                  <a:srgbClr val="FFFF00"/>
                </a:solidFill>
              </a:rPr>
              <a:t>Estimated  Savings  from  New  ARVs  2019-2025*  (USD  millions)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307842" y="3236292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Annual  Savings  ($M)</a:t>
            </a:r>
          </a:p>
        </p:txBody>
      </p:sp>
    </p:spTree>
    <p:extLst>
      <p:ext uri="{BB962C8B-B14F-4D97-AF65-F5344CB8AC3E}">
        <p14:creationId xmlns:p14="http://schemas.microsoft.com/office/powerpoint/2010/main" val="3635037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roll-out of DTG and TAF?</a:t>
            </a:r>
            <a:endParaRPr lang="en-US" b="1" dirty="0">
              <a:solidFill>
                <a:srgbClr val="008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8483" name="Content Placeholder 2"/>
          <p:cNvSpPr>
            <a:spLocks noGrp="1"/>
          </p:cNvSpPr>
          <p:nvPr>
            <p:ph idx="1"/>
          </p:nvPr>
        </p:nvSpPr>
        <p:spPr>
          <a:xfrm>
            <a:off x="457200" y="1433513"/>
            <a:ext cx="8229600" cy="4876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GB" altLang="en-US" sz="2000" dirty="0" smtClean="0"/>
              <a:t>    </a:t>
            </a:r>
            <a:endParaRPr lang="en-GB" altLang="en-US" dirty="0" smtClean="0"/>
          </a:p>
          <a:p>
            <a:pPr marL="273050" lvl="1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Efficacy and safety for:</a:t>
            </a:r>
          </a:p>
          <a:p>
            <a:pPr marL="273050" lvl="1" indent="0" eaLnBrk="1" hangingPunct="1">
              <a:lnSpc>
                <a:spcPct val="90000"/>
              </a:lnSpc>
              <a:buFont typeface="Arial" pitchFamily="34" charset="0"/>
              <a:buNone/>
            </a:pPr>
            <a:endParaRPr lang="en-GB" altLang="en-US" dirty="0">
              <a:latin typeface="Arial" pitchFamily="34" charset="0"/>
              <a:cs typeface="Arial" pitchFamily="34" charset="0"/>
            </a:endParaRPr>
          </a:p>
          <a:p>
            <a:pPr marL="273050" lvl="1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 - Pregnant women</a:t>
            </a:r>
          </a:p>
          <a:p>
            <a:pPr marL="273050" lvl="1" indent="0" eaLnBrk="1" hangingPunct="1">
              <a:lnSpc>
                <a:spcPct val="90000"/>
              </a:lnSpc>
              <a:buFont typeface="Arial" pitchFamily="34" charset="0"/>
              <a:buNone/>
            </a:pPr>
            <a:endParaRPr lang="en-GB" altLang="en-US" dirty="0">
              <a:latin typeface="Arial" pitchFamily="34" charset="0"/>
              <a:cs typeface="Arial" pitchFamily="34" charset="0"/>
            </a:endParaRPr>
          </a:p>
          <a:p>
            <a:pPr marL="273050" lvl="1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 - During rifampicin-based treatment for TB</a:t>
            </a:r>
          </a:p>
        </p:txBody>
      </p:sp>
    </p:spTree>
    <p:extLst>
      <p:ext uri="{BB962C8B-B14F-4D97-AF65-F5344CB8AC3E}">
        <p14:creationId xmlns:p14="http://schemas.microsoft.com/office/powerpoint/2010/main" val="3886089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6" b="65700"/>
          <a:stretch>
            <a:fillRect/>
          </a:stretch>
        </p:blipFill>
        <p:spPr bwMode="auto">
          <a:xfrm>
            <a:off x="0" y="0"/>
            <a:ext cx="9144000" cy="141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0"/>
            <a:ext cx="9144000" cy="1417639"/>
          </a:xfrm>
          <a:prstGeom prst="rect">
            <a:avLst/>
          </a:prstGeom>
          <a:solidFill>
            <a:srgbClr val="7F7F7F">
              <a:alpha val="870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06082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0608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060825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0608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060825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0608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0608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0608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0608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8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0" y="247651"/>
            <a:ext cx="9144000" cy="1143000"/>
          </a:xfrm>
        </p:spPr>
        <p:txBody>
          <a:bodyPr/>
          <a:lstStyle/>
          <a:p>
            <a:pPr eaLnBrk="1" hangingPunct="1"/>
            <a:r>
              <a:rPr lang="en-GB" altLang="en-US" sz="2800" b="1" smtClean="0">
                <a:solidFill>
                  <a:srgbClr val="FFFF00"/>
                </a:solidFill>
                <a:cs typeface="Arial" charset="0"/>
              </a:rPr>
              <a:t>UNAIDS 90-90-90: </a:t>
            </a:r>
            <a:br>
              <a:rPr lang="en-GB" altLang="en-US" sz="2800" b="1" smtClean="0">
                <a:solidFill>
                  <a:srgbClr val="FFFF00"/>
                </a:solidFill>
                <a:cs typeface="Arial" charset="0"/>
              </a:rPr>
            </a:br>
            <a:r>
              <a:rPr lang="en-GB" altLang="en-US" sz="2400" b="1" smtClean="0">
                <a:solidFill>
                  <a:srgbClr val="FFFF00"/>
                </a:solidFill>
                <a:cs typeface="Arial" charset="0"/>
              </a:rPr>
              <a:t>HIV Treatment Targets for 2020 with Global Estimates (2014)</a:t>
            </a:r>
            <a:r>
              <a:rPr lang="en-GB" altLang="en-US" sz="2400" smtClean="0">
                <a:solidFill>
                  <a:srgbClr val="FFFF00"/>
                </a:solidFill>
                <a:cs typeface="Arial" charset="0"/>
              </a:rPr>
              <a:t/>
            </a:r>
            <a:br>
              <a:rPr lang="en-GB" altLang="en-US" sz="2400" smtClean="0">
                <a:solidFill>
                  <a:srgbClr val="FFFF00"/>
                </a:solidFill>
                <a:cs typeface="Arial" charset="0"/>
              </a:rPr>
            </a:br>
            <a:endParaRPr lang="en-GB" altLang="en-US" sz="2400" smtClean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758950" y="6453202"/>
            <a:ext cx="62055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800" smtClean="0">
                <a:solidFill>
                  <a:prstClr val="black"/>
                </a:solidFill>
              </a:rPr>
              <a:t>Ref: The Joint United Nations Programme on HIV/AIDS. 90-90-90 An ambitious treatment target to help end the AIDS epidemic. 2014; JC2684 (Numbers as of March 2015) How Aids Changed Everything. Fact Sheet. UNAIDS 2015. MDG 6: 15 YEARS, 15 LESSONS OF HOPE FROM THE AIDS RESPONSE July 2015</a:t>
            </a:r>
            <a:r>
              <a:rPr lang="en-US" altLang="en-US" sz="800" smtClean="0">
                <a:solidFill>
                  <a:prstClr val="black"/>
                </a:solidFill>
              </a:rPr>
              <a:t>.</a:t>
            </a:r>
            <a:r>
              <a:rPr lang="en-GB" altLang="en-US" sz="800" smtClean="0">
                <a:solidFill>
                  <a:prstClr val="black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200" smtClean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6400" y="1390656"/>
            <a:ext cx="2224088" cy="931863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GB" sz="1800" b="1" dirty="0" smtClean="0">
                <a:ea typeface="+mn-ea"/>
                <a:cs typeface="Arial"/>
              </a:rPr>
              <a:t>Target 1: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GB" sz="1800" b="1" dirty="0" smtClean="0">
                <a:ea typeface="+mn-ea"/>
                <a:cs typeface="Arial"/>
              </a:rPr>
              <a:t>90% of HIV+ people diagnosed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sz="1800" b="1" dirty="0" smtClean="0">
              <a:latin typeface="Arial"/>
              <a:ea typeface="+mn-ea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sz="1800" dirty="0">
              <a:latin typeface="Arial"/>
              <a:ea typeface="+mn-ea"/>
              <a:cs typeface="Arial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70508" y="1422400"/>
            <a:ext cx="18938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b="1" smtClean="0">
                <a:solidFill>
                  <a:prstClr val="black"/>
                </a:solidFill>
              </a:rPr>
              <a:t>Target 2: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b="1" smtClean="0">
                <a:solidFill>
                  <a:prstClr val="black"/>
                </a:solidFill>
              </a:rPr>
              <a:t>90% of diagnosed people on ART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800" b="1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256479" y="1411291"/>
            <a:ext cx="18875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b="1" smtClean="0">
                <a:solidFill>
                  <a:prstClr val="black"/>
                </a:solidFill>
              </a:rPr>
              <a:t>Target 3: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b="1" smtClean="0">
                <a:solidFill>
                  <a:prstClr val="black"/>
                </a:solidFill>
              </a:rPr>
              <a:t>90% of people on ART with HIV RNA suppression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3" y="2007029"/>
          <a:ext cx="9018915" cy="444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72724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8229600" cy="764339"/>
          </a:xfrm>
        </p:spPr>
        <p:txBody>
          <a:bodyPr>
            <a:noAutofit/>
          </a:bodyPr>
          <a:lstStyle/>
          <a:p>
            <a:r>
              <a:rPr lang="en-US" sz="3200" dirty="0" err="1"/>
              <a:t>Dolutegravir</a:t>
            </a:r>
            <a:r>
              <a:rPr lang="en-US" sz="3200" dirty="0"/>
              <a:t> in pregnancy:</a:t>
            </a:r>
            <a:br>
              <a:rPr lang="en-US" sz="3200" dirty="0"/>
            </a:br>
            <a:r>
              <a:rPr lang="en-US" sz="3200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fetal toxicity or teratogenicity in animal studies described in manufacturer’s submission for regulatory approval</a:t>
            </a:r>
          </a:p>
          <a:p>
            <a:r>
              <a:rPr lang="en-US" i="1" dirty="0" err="1"/>
              <a:t>Schalkwijk</a:t>
            </a:r>
            <a:r>
              <a:rPr lang="en-US" i="1" dirty="0"/>
              <a:t> et al 2015 </a:t>
            </a:r>
            <a:r>
              <a:rPr lang="en-US" dirty="0"/>
              <a:t>showed high placental transfer of DTG relative to other ARVs in an ex vivo study</a:t>
            </a:r>
          </a:p>
          <a:p>
            <a:r>
              <a:rPr lang="en-US" dirty="0"/>
              <a:t>A case study by </a:t>
            </a:r>
            <a:r>
              <a:rPr lang="en-US" i="1" dirty="0"/>
              <a:t>Pain et al 2015 </a:t>
            </a:r>
            <a:r>
              <a:rPr lang="en-US" dirty="0"/>
              <a:t>described “</a:t>
            </a:r>
            <a:r>
              <a:rPr lang="en-GB" i="1" dirty="0"/>
              <a:t>unexpected placental transfer of DTG with </a:t>
            </a:r>
            <a:r>
              <a:rPr lang="en-GB" i="1" dirty="0" err="1"/>
              <a:t>fetal</a:t>
            </a:r>
            <a:r>
              <a:rPr lang="en-GB" i="1" dirty="0"/>
              <a:t> accumulation and then slow neonatal clearance</a:t>
            </a:r>
            <a:r>
              <a:rPr lang="en-GB" dirty="0"/>
              <a:t>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450811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European Medicines Agency</a:t>
            </a:r>
            <a:r>
              <a:rPr lang="en-GB" sz="1000" dirty="0"/>
              <a:t>. </a:t>
            </a:r>
            <a:r>
              <a:rPr lang="en-GB" sz="1000" dirty="0" err="1"/>
              <a:t>Tivicay</a:t>
            </a:r>
            <a:r>
              <a:rPr lang="en-GB" sz="1000" dirty="0"/>
              <a:t>, INN-</a:t>
            </a:r>
            <a:r>
              <a:rPr lang="en-GB" sz="1000" dirty="0" err="1"/>
              <a:t>dolutegravir</a:t>
            </a:r>
            <a:r>
              <a:rPr lang="en-GB" sz="1000" dirty="0"/>
              <a:t>. Annex I: Summary of Product Characteristics. http://</a:t>
            </a:r>
            <a:r>
              <a:rPr lang="en-GB" sz="1000" dirty="0" err="1"/>
              <a:t>www.ema.europa.eu</a:t>
            </a:r>
            <a:r>
              <a:rPr lang="en-GB" sz="1000" dirty="0"/>
              <a:t>/docs/</a:t>
            </a:r>
            <a:r>
              <a:rPr lang="en-GB" sz="1000" dirty="0" err="1"/>
              <a:t>en_GB</a:t>
            </a:r>
            <a:r>
              <a:rPr lang="en-GB" sz="1000" dirty="0"/>
              <a:t>/</a:t>
            </a:r>
            <a:r>
              <a:rPr lang="en-GB" sz="1000" dirty="0" err="1"/>
              <a:t>document_library</a:t>
            </a:r>
            <a:r>
              <a:rPr lang="en-GB" sz="1000" dirty="0"/>
              <a:t>/EPAR_-_</a:t>
            </a:r>
            <a:r>
              <a:rPr lang="en-GB" sz="1000" dirty="0" err="1"/>
              <a:t>Product_Information</a:t>
            </a:r>
            <a:r>
              <a:rPr lang="en-GB" sz="1000" dirty="0"/>
              <a:t>/human/002753/WC500160680.pdf</a:t>
            </a:r>
          </a:p>
          <a:p>
            <a:r>
              <a:rPr lang="en-GB" sz="1000" b="1" dirty="0" err="1"/>
              <a:t>Schalkwijk</a:t>
            </a:r>
            <a:r>
              <a:rPr lang="en-GB" sz="1000" dirty="0"/>
              <a:t> S, </a:t>
            </a:r>
            <a:r>
              <a:rPr lang="en-GB" sz="1000" dirty="0" err="1"/>
              <a:t>Greupink</a:t>
            </a:r>
            <a:r>
              <a:rPr lang="en-GB" sz="1000" dirty="0"/>
              <a:t> R, </a:t>
            </a:r>
            <a:r>
              <a:rPr lang="en-GB" sz="1000" dirty="0" err="1"/>
              <a:t>Colbers</a:t>
            </a:r>
            <a:r>
              <a:rPr lang="en-GB" sz="1000" dirty="0"/>
              <a:t> AP, </a:t>
            </a:r>
            <a:r>
              <a:rPr lang="en-GB" sz="1000" dirty="0" err="1"/>
              <a:t>Wouterse</a:t>
            </a:r>
            <a:r>
              <a:rPr lang="en-GB" sz="1000" dirty="0"/>
              <a:t> AC, </a:t>
            </a:r>
            <a:r>
              <a:rPr lang="en-GB" sz="1000" dirty="0" err="1"/>
              <a:t>Verweij</a:t>
            </a:r>
            <a:r>
              <a:rPr lang="en-GB" sz="1000" dirty="0"/>
              <a:t> VGM, van </a:t>
            </a:r>
            <a:r>
              <a:rPr lang="en-GB" sz="1000" dirty="0" err="1"/>
              <a:t>Drongelen</a:t>
            </a:r>
            <a:r>
              <a:rPr lang="en-GB" sz="1000" dirty="0"/>
              <a:t> J, et al. Placental transfer of the HIV </a:t>
            </a:r>
            <a:r>
              <a:rPr lang="en-GB" sz="1000" dirty="0" err="1"/>
              <a:t>integrase</a:t>
            </a:r>
            <a:r>
              <a:rPr lang="en-GB" sz="1000" dirty="0"/>
              <a:t> inhibitor </a:t>
            </a:r>
            <a:r>
              <a:rPr lang="en-GB" sz="1000" dirty="0" err="1"/>
              <a:t>dolutegravir</a:t>
            </a:r>
            <a:r>
              <a:rPr lang="en-GB" sz="1000" dirty="0"/>
              <a:t> in an ex vivo human cotyledon perfusion model. J </a:t>
            </a:r>
            <a:r>
              <a:rPr lang="en-GB" sz="1000" dirty="0" err="1"/>
              <a:t>Antimicrob</a:t>
            </a:r>
            <a:r>
              <a:rPr lang="en-GB" sz="1000" dirty="0"/>
              <a:t> </a:t>
            </a:r>
            <a:r>
              <a:rPr lang="en-GB" sz="1000" dirty="0" err="1"/>
              <a:t>Chemother</a:t>
            </a:r>
            <a:r>
              <a:rPr lang="en-GB" sz="1000" dirty="0"/>
              <a:t>. 2015 Nov 3 </a:t>
            </a:r>
            <a:r>
              <a:rPr lang="en-GB" sz="1000" dirty="0" err="1"/>
              <a:t>pii</a:t>
            </a:r>
            <a:r>
              <a:rPr lang="en-GB" sz="1000" dirty="0"/>
              <a:t>: dkv358. [</a:t>
            </a:r>
            <a:r>
              <a:rPr lang="en-GB" sz="1000" dirty="0" err="1"/>
              <a:t>Epub</a:t>
            </a:r>
            <a:r>
              <a:rPr lang="en-GB" sz="1000" dirty="0"/>
              <a:t> ahead of print] Available from: </a:t>
            </a:r>
            <a:r>
              <a:rPr lang="en-GB" sz="1000" dirty="0">
                <a:hlinkClick r:id="rId2"/>
              </a:rPr>
              <a:t>http://www.jac.oxfordjournals.org/lookup/doi/10.1093/jac/dkv358</a:t>
            </a:r>
            <a:endParaRPr lang="en-GB" sz="1000" dirty="0"/>
          </a:p>
          <a:p>
            <a:r>
              <a:rPr lang="en-GB" sz="1000" b="1" dirty="0"/>
              <a:t>Pain</a:t>
            </a:r>
            <a:r>
              <a:rPr lang="en-GB" sz="1000" dirty="0"/>
              <a:t> JB, </a:t>
            </a:r>
            <a:r>
              <a:rPr lang="en-GB" sz="1000" dirty="0" err="1"/>
              <a:t>Lê</a:t>
            </a:r>
            <a:r>
              <a:rPr lang="en-GB" sz="1000" dirty="0"/>
              <a:t> MP, </a:t>
            </a:r>
            <a:r>
              <a:rPr lang="en-GB" sz="1000" dirty="0" err="1"/>
              <a:t>Caseris</a:t>
            </a:r>
            <a:r>
              <a:rPr lang="en-GB" sz="1000" dirty="0"/>
              <a:t> M, </a:t>
            </a:r>
            <a:r>
              <a:rPr lang="en-GB" sz="1000" dirty="0" err="1"/>
              <a:t>Amiel</a:t>
            </a:r>
            <a:r>
              <a:rPr lang="en-GB" sz="1000" dirty="0"/>
              <a:t> C, </a:t>
            </a:r>
            <a:r>
              <a:rPr lang="en-GB" sz="1000" dirty="0" err="1"/>
              <a:t>Lassel</a:t>
            </a:r>
            <a:r>
              <a:rPr lang="en-GB" sz="1000" dirty="0"/>
              <a:t> L, </a:t>
            </a:r>
            <a:r>
              <a:rPr lang="en-GB" sz="1000" dirty="0" err="1"/>
              <a:t>Charpentier</a:t>
            </a:r>
            <a:r>
              <a:rPr lang="en-GB" sz="1000" dirty="0"/>
              <a:t> C, et al. Pharmacokinetics of </a:t>
            </a:r>
            <a:r>
              <a:rPr lang="en-GB" sz="1000" dirty="0" err="1"/>
              <a:t>Dolutegravir</a:t>
            </a:r>
            <a:r>
              <a:rPr lang="en-GB" sz="1000" dirty="0"/>
              <a:t> in a Premature Neonate after HIV Treatment Intensification during Pregnancy: FIG 1. </a:t>
            </a:r>
            <a:r>
              <a:rPr lang="en-GB" sz="1000" dirty="0" err="1"/>
              <a:t>Antimicrob</a:t>
            </a:r>
            <a:r>
              <a:rPr lang="en-GB" sz="1000" dirty="0"/>
              <a:t> Agents </a:t>
            </a:r>
            <a:r>
              <a:rPr lang="en-GB" sz="1000" dirty="0" err="1"/>
              <a:t>Chemother</a:t>
            </a:r>
            <a:r>
              <a:rPr lang="en-GB" sz="1000" dirty="0"/>
              <a:t> [Internet]. 2015 Jun;59(6):3660–2. Available from: http://</a:t>
            </a:r>
            <a:r>
              <a:rPr lang="en-GB" sz="1000" dirty="0" err="1"/>
              <a:t>aac.asm.org</a:t>
            </a:r>
            <a:r>
              <a:rPr lang="en-GB" sz="1000" dirty="0"/>
              <a:t>/lookup/</a:t>
            </a:r>
            <a:r>
              <a:rPr lang="en-GB" sz="1000" dirty="0" err="1"/>
              <a:t>doi</a:t>
            </a:r>
            <a:r>
              <a:rPr lang="en-GB" sz="1000" dirty="0"/>
              <a:t>/10.1128/AAC.00173-15</a:t>
            </a:r>
          </a:p>
          <a:p>
            <a:endParaRPr lang="en-GB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683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686280784"/>
              </p:ext>
            </p:extLst>
          </p:nvPr>
        </p:nvGraphicFramePr>
        <p:xfrm>
          <a:off x="838200" y="1447800"/>
          <a:ext cx="804704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13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244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62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55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93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900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DTG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EFV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DRV/</a:t>
                      </a:r>
                      <a:r>
                        <a:rPr lang="en-US" sz="1900" dirty="0" err="1"/>
                        <a:t>r</a:t>
                      </a:r>
                      <a:endParaRPr lang="en-US" sz="19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Arial Narrow"/>
                          <a:ea typeface="Times New Roman"/>
                          <a:cs typeface="Times New Roman"/>
                        </a:rPr>
                        <a:t>Live infant, congenital anomaly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  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 </a:t>
                      </a:r>
                      <a:r>
                        <a:rPr lang="en-US" sz="1900" baseline="0" dirty="0"/>
                        <a:t>   0  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  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Arial Narrow"/>
                          <a:ea typeface="Times New Roman"/>
                          <a:cs typeface="Times New Roman"/>
                        </a:rPr>
                        <a:t>Live infant, no apparent congenital anomaly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 18 (inc 1x twins)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  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   </a:t>
                      </a:r>
                      <a:r>
                        <a:rPr lang="en-US" sz="1900" baseline="0" dirty="0"/>
                        <a:t> 2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 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Arial Narrow"/>
                          <a:ea typeface="Times New Roman"/>
                          <a:cs typeface="Times New Roman"/>
                        </a:rPr>
                        <a:t>Elective termination, no apparent congenital anomaly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 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   </a:t>
                      </a:r>
                      <a:r>
                        <a:rPr lang="en-US" sz="1900" baseline="0" dirty="0"/>
                        <a:t> 1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   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  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Arial Narrow"/>
                          <a:ea typeface="Times New Roman"/>
                          <a:cs typeface="Times New Roman"/>
                        </a:rPr>
                        <a:t>Spontaneous abortion, no apparent congenital anomaly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 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 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Arial Narrow"/>
                          <a:ea typeface="Times New Roman"/>
                          <a:cs typeface="Times New Roman"/>
                        </a:rPr>
                        <a:t>Ectopic pregnancy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 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  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  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Arial Narrow"/>
                          <a:ea typeface="Times New Roman"/>
                          <a:cs typeface="Times New Roman"/>
                        </a:rPr>
                        <a:t>Pregnancy ongoing or 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  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  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  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9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="1" dirty="0"/>
                        <a:t> 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="1" dirty="0"/>
                        <a:t>  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="1" dirty="0"/>
                        <a:t>   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="1" dirty="0"/>
                        <a:t>  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trials and CU outcomes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0"/>
          </p:nvPr>
        </p:nvGraphicFramePr>
        <p:xfrm>
          <a:off x="838200" y="1447800"/>
          <a:ext cx="8047038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00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69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900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 DTG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900" dirty="0"/>
                        <a:t>Live infant, no apparent congenital anomaly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   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900" dirty="0"/>
                        <a:t>Live infant, congenital anomaly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    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900" dirty="0"/>
                        <a:t>Spontaneous abortion, no apparent congenital anomaly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    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Spontaneous abortion, congenital anomaly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   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900" dirty="0"/>
                        <a:t>Stillbirth, no apparent congenital anomaly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    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900" dirty="0"/>
                        <a:t>Pregnancy ongoing, LTFU or 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  </a:t>
                      </a:r>
                      <a:r>
                        <a:rPr lang="en-US" sz="1900" baseline="0" dirty="0"/>
                        <a:t>  39</a:t>
                      </a:r>
                      <a:endParaRPr lang="en-US" sz="19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9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    </a:t>
                      </a:r>
                      <a:r>
                        <a:rPr lang="en-US" sz="1900" b="1" dirty="0"/>
                        <a:t>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Post-marketing pregnancy outcomes: 74 reported from spontaneous sources to 16 January 2016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8200" y="5479145"/>
            <a:ext cx="8043817" cy="8550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*</a:t>
            </a:r>
            <a:r>
              <a:rPr lang="en-US" sz="1882" dirty="0"/>
              <a:t>Patient became pregnant while taking DTG + TDF/FTC. DTG </a:t>
            </a:r>
            <a:r>
              <a:rPr lang="en-US" sz="1882" dirty="0" err="1"/>
              <a:t>d/c’d</a:t>
            </a:r>
            <a:r>
              <a:rPr lang="en-US" sz="1882" dirty="0"/>
              <a:t> and changed to RAL. Prenatal USS (unspecified date) showed fetal dystrophy. Gestational week 7 patient experienced spontaneous abortion.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DTG – study program for pregnant women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1. </a:t>
            </a:r>
            <a:r>
              <a:rPr lang="en-US" b="1" dirty="0"/>
              <a:t>ING200336: DTG Pregnancy study (n=25)</a:t>
            </a: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2. Dolphin-1 study (Uganda, n=60)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3. PANNA study – includes DTG (n=14)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4. IMPAACT 1026s study – includes DTG arms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5. Antiretroviral pregnancy registry (n=28 so far)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2765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DTG dosage should be doubled to 50 mg twice daily in presence of rifampicin but not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rifabutin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51" y="2273449"/>
            <a:ext cx="3434089" cy="3294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8" y="2192167"/>
            <a:ext cx="3249659" cy="30988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0107" y="5654526"/>
            <a:ext cx="804618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ZA" sz="825" kern="0" dirty="0">
                <a:solidFill>
                  <a:sysClr val="windowText" lastClr="000000"/>
                </a:solidFill>
              </a:rPr>
              <a:t>Charts from Dooley KE, Sayre P, Borland J, Purdy E, Chen S, Song I, Peppercorn A, </a:t>
            </a:r>
            <a:r>
              <a:rPr lang="en-ZA" sz="825" kern="0" dirty="0" err="1">
                <a:solidFill>
                  <a:sysClr val="windowText" lastClr="000000"/>
                </a:solidFill>
              </a:rPr>
              <a:t>Everts</a:t>
            </a:r>
            <a:r>
              <a:rPr lang="en-ZA" sz="825" kern="0" dirty="0">
                <a:solidFill>
                  <a:sysClr val="windowText" lastClr="000000"/>
                </a:solidFill>
              </a:rPr>
              <a:t> S, </a:t>
            </a:r>
            <a:r>
              <a:rPr lang="en-ZA" sz="825" kern="0" dirty="0" err="1">
                <a:solidFill>
                  <a:sysClr val="windowText" lastClr="000000"/>
                </a:solidFill>
              </a:rPr>
              <a:t>Piscitelli</a:t>
            </a:r>
            <a:r>
              <a:rPr lang="en-ZA" sz="825" kern="0" dirty="0">
                <a:solidFill>
                  <a:sysClr val="windowText" lastClr="000000"/>
                </a:solidFill>
              </a:rPr>
              <a:t> S, and Flexner C. Safety, Tolerability, and Pharmacokinetics of the HIV </a:t>
            </a:r>
            <a:r>
              <a:rPr lang="en-ZA" sz="825" kern="0" dirty="0" err="1">
                <a:solidFill>
                  <a:sysClr val="windowText" lastClr="000000"/>
                </a:solidFill>
              </a:rPr>
              <a:t>Integrase</a:t>
            </a:r>
            <a:r>
              <a:rPr lang="en-ZA" sz="825" kern="0" dirty="0">
                <a:solidFill>
                  <a:sysClr val="windowText" lastClr="000000"/>
                </a:solidFill>
              </a:rPr>
              <a:t> Inhibitor </a:t>
            </a:r>
            <a:r>
              <a:rPr lang="en-ZA" sz="825" kern="0" dirty="0" err="1">
                <a:solidFill>
                  <a:sysClr val="windowText" lastClr="000000"/>
                </a:solidFill>
              </a:rPr>
              <a:t>Dolutegravir</a:t>
            </a:r>
            <a:r>
              <a:rPr lang="en-ZA" sz="825" kern="0" dirty="0">
                <a:solidFill>
                  <a:sysClr val="windowText" lastClr="000000"/>
                </a:solidFill>
              </a:rPr>
              <a:t> Given Twice Daily With </a:t>
            </a:r>
            <a:r>
              <a:rPr lang="en-ZA" sz="825" kern="0" dirty="0" err="1">
                <a:solidFill>
                  <a:sysClr val="windowText" lastClr="000000"/>
                </a:solidFill>
              </a:rPr>
              <a:t>Rifampin</a:t>
            </a:r>
            <a:r>
              <a:rPr lang="en-ZA" sz="825" kern="0" dirty="0">
                <a:solidFill>
                  <a:sysClr val="windowText" lastClr="000000"/>
                </a:solidFill>
              </a:rPr>
              <a:t> or Once Daily With </a:t>
            </a:r>
            <a:r>
              <a:rPr lang="en-ZA" sz="825" kern="0" dirty="0" err="1">
                <a:solidFill>
                  <a:sysClr val="windowText" lastClr="000000"/>
                </a:solidFill>
              </a:rPr>
              <a:t>Rifabutin</a:t>
            </a:r>
            <a:r>
              <a:rPr lang="en-ZA" sz="825" kern="0" dirty="0">
                <a:solidFill>
                  <a:sysClr val="windowText" lastClr="000000"/>
                </a:solidFill>
              </a:rPr>
              <a:t>: Results of a Phase 1 Study Among Healthy Subjects. J </a:t>
            </a:r>
            <a:r>
              <a:rPr lang="en-ZA" sz="825" kern="0" dirty="0" err="1">
                <a:solidFill>
                  <a:sysClr val="windowText" lastClr="000000"/>
                </a:solidFill>
              </a:rPr>
              <a:t>Acquir</a:t>
            </a:r>
            <a:r>
              <a:rPr lang="en-ZA" sz="825" kern="0" dirty="0">
                <a:solidFill>
                  <a:sysClr val="windowText" lastClr="000000"/>
                </a:solidFill>
              </a:rPr>
              <a:t> Immune </a:t>
            </a:r>
            <a:r>
              <a:rPr lang="en-ZA" sz="825" kern="0" dirty="0" err="1">
                <a:solidFill>
                  <a:sysClr val="windowText" lastClr="000000"/>
                </a:solidFill>
              </a:rPr>
              <a:t>Defic</a:t>
            </a:r>
            <a:r>
              <a:rPr lang="en-ZA" sz="825" kern="0" dirty="0">
                <a:solidFill>
                  <a:sysClr val="windowText" lastClr="000000"/>
                </a:solidFill>
              </a:rPr>
              <a:t> </a:t>
            </a:r>
            <a:r>
              <a:rPr lang="en-ZA" sz="825" kern="0" dirty="0" err="1">
                <a:solidFill>
                  <a:sysClr val="windowText" lastClr="000000"/>
                </a:solidFill>
              </a:rPr>
              <a:t>Syndr</a:t>
            </a:r>
            <a:r>
              <a:rPr lang="en-ZA" sz="825" kern="0" dirty="0">
                <a:solidFill>
                  <a:sysClr val="windowText" lastClr="000000"/>
                </a:solidFill>
              </a:rPr>
              <a:t> 2013; 62:21-27.</a:t>
            </a:r>
          </a:p>
        </p:txBody>
      </p:sp>
    </p:spTree>
    <p:extLst>
      <p:ext uri="{BB962C8B-B14F-4D97-AF65-F5344CB8AC3E}">
        <p14:creationId xmlns:p14="http://schemas.microsoft.com/office/powerpoint/2010/main" val="3283045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625" b="1" dirty="0"/>
              <a:t>Open-label Study of </a:t>
            </a:r>
            <a:r>
              <a:rPr lang="en-ZA" sz="2625" b="1" dirty="0" err="1"/>
              <a:t>Dolutegravir</a:t>
            </a:r>
            <a:r>
              <a:rPr lang="en-ZA" sz="2625" b="1" dirty="0"/>
              <a:t> (DTG) or </a:t>
            </a:r>
            <a:r>
              <a:rPr lang="en-ZA" sz="2625" b="1" dirty="0" err="1"/>
              <a:t>Efavirenz</a:t>
            </a:r>
            <a:r>
              <a:rPr lang="en-ZA" sz="2625" b="1" dirty="0"/>
              <a:t> (EFV) for Human Immunodeficiency Virus (HIV) - Tuberculosis (TB) Co-infection (currently recruiting)</a:t>
            </a:r>
            <a:endParaRPr lang="en-ZA" sz="2625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822960" y="2571620"/>
          <a:ext cx="7481440" cy="1961957"/>
        </p:xfrm>
        <a:graphic>
          <a:graphicData uri="http://schemas.openxmlformats.org/drawingml/2006/table">
            <a:tbl>
              <a:tblPr/>
              <a:tblGrid>
                <a:gridCol w="37407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407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5960">
                <a:tc gridSpan="2">
                  <a:txBody>
                    <a:bodyPr/>
                    <a:lstStyle/>
                    <a:p>
                      <a:pPr algn="ctr"/>
                      <a:r>
                        <a:rPr lang="en-ZA" sz="15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Arms</a:t>
                      </a:r>
                      <a:endParaRPr lang="en-ZA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20" marR="58020" marT="38680" marB="3868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360" marR="77360" marT="51573" marB="51573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E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55997">
                <a:tc>
                  <a:txBody>
                    <a:bodyPr/>
                    <a:lstStyle/>
                    <a:p>
                      <a:pPr algn="l"/>
                      <a:r>
                        <a:rPr lang="en-ZA" sz="1500" b="0" i="0" dirty="0">
                          <a:effectLst/>
                          <a:latin typeface="arial" panose="020B0604020202020204" pitchFamily="34" charset="0"/>
                        </a:rPr>
                        <a:t>DTG 50 mg plus dual NRTI during RIF-containing TB treatment and for 2 weeks following discontinuation of TB treatment, then once-daily DTG 50 mg with the same NRTI through Week 52</a:t>
                      </a:r>
                    </a:p>
                  </a:txBody>
                  <a:tcPr marL="58020" marR="58020" marT="38680" marB="3868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b="0" i="0" dirty="0">
                          <a:effectLst/>
                          <a:latin typeface="arial" panose="020B0604020202020204" pitchFamily="34" charset="0"/>
                        </a:rPr>
                        <a:t>Once-daily EFV 600 mg plus dual NRTI through Week 52 along with TB treatment including isoniazid, RIF, pyrazinamide and ethambutol standard doses</a:t>
                      </a:r>
                    </a:p>
                    <a:p>
                      <a:pPr algn="l"/>
                      <a:endParaRPr lang="en-ZA" sz="1500" b="0" i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020" marR="58020" marT="38680" marB="3868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4986" y="5654501"/>
            <a:ext cx="755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ZA" sz="900" kern="0" dirty="0">
                <a:solidFill>
                  <a:sysClr val="windowText" lastClr="000000"/>
                </a:solidFill>
              </a:rPr>
              <a:t>Table adapted from Viiv Healthcare. Open-label Study of </a:t>
            </a:r>
            <a:r>
              <a:rPr lang="en-ZA" sz="900" kern="0" dirty="0" err="1">
                <a:solidFill>
                  <a:sysClr val="windowText" lastClr="000000"/>
                </a:solidFill>
              </a:rPr>
              <a:t>Dolutegravir</a:t>
            </a:r>
            <a:r>
              <a:rPr lang="en-ZA" sz="900" kern="0" dirty="0">
                <a:solidFill>
                  <a:sysClr val="windowText" lastClr="000000"/>
                </a:solidFill>
              </a:rPr>
              <a:t> (DTG) or </a:t>
            </a:r>
            <a:r>
              <a:rPr lang="en-ZA" sz="900" kern="0" dirty="0" err="1">
                <a:solidFill>
                  <a:sysClr val="windowText" lastClr="000000"/>
                </a:solidFill>
              </a:rPr>
              <a:t>Efavirenz</a:t>
            </a:r>
            <a:r>
              <a:rPr lang="en-ZA" sz="900" kern="0" dirty="0">
                <a:solidFill>
                  <a:sysClr val="windowText" lastClr="000000"/>
                </a:solidFill>
              </a:rPr>
              <a:t> (EFV) for Human Immunodeficiency Virus (HIV) - Tuberculosis (TB) Co-infection. [Internet]. Oct 2015. Available from: https://clinicaltrials.gov/show/NCT02178592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0150" y="4601587"/>
            <a:ext cx="7500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kern="0" dirty="0">
                <a:solidFill>
                  <a:sysClr val="windowText" lastClr="000000"/>
                </a:solidFill>
              </a:rPr>
              <a:t>Estimated enrolment: 125 participants (DTG arm: 75 / EFV arm: 50)</a:t>
            </a:r>
          </a:p>
          <a:p>
            <a:pPr defTabSz="685800"/>
            <a:r>
              <a:rPr lang="en-US" kern="0" dirty="0">
                <a:solidFill>
                  <a:sysClr val="windowText" lastClr="000000"/>
                </a:solidFill>
              </a:rPr>
              <a:t>Study start date: January 2015 (Run by </a:t>
            </a:r>
            <a:r>
              <a:rPr lang="en-US" kern="0" dirty="0" err="1">
                <a:solidFill>
                  <a:sysClr val="windowText" lastClr="000000"/>
                </a:solidFill>
              </a:rPr>
              <a:t>ViiV</a:t>
            </a:r>
            <a:r>
              <a:rPr lang="en-US" kern="0" dirty="0">
                <a:solidFill>
                  <a:sysClr val="windowText" lastClr="000000"/>
                </a:solidFill>
              </a:rPr>
              <a:t>)</a:t>
            </a:r>
          </a:p>
          <a:p>
            <a:pPr defTabSz="685800"/>
            <a:r>
              <a:rPr lang="en-US" kern="0" dirty="0">
                <a:solidFill>
                  <a:sysClr val="windowText" lastClr="000000"/>
                </a:solidFill>
              </a:rPr>
              <a:t>Estimated study completion date: June 2019</a:t>
            </a:r>
          </a:p>
        </p:txBody>
      </p:sp>
    </p:spTree>
    <p:extLst>
      <p:ext uri="{BB962C8B-B14F-4D97-AF65-F5344CB8AC3E}">
        <p14:creationId xmlns:p14="http://schemas.microsoft.com/office/powerpoint/2010/main" val="3024378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TAF </a:t>
            </a:r>
            <a:r>
              <a:rPr lang="en-US" dirty="0" smtClean="0"/>
              <a:t>PK in pregnancy </a:t>
            </a:r>
            <a:r>
              <a:rPr lang="en-US" dirty="0"/>
              <a:t>-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000000"/>
              </a:solidFill>
              <a:latin typeface="Futura"/>
              <a:ea typeface="Futura"/>
              <a:cs typeface="Futura"/>
            </a:endParaRPr>
          </a:p>
          <a:p>
            <a:r>
              <a:rPr lang="en-US" dirty="0">
                <a:solidFill>
                  <a:srgbClr val="000000"/>
                </a:solidFill>
                <a:latin typeface="+mj-lt"/>
              </a:rPr>
              <a:t>Intracellular concentration of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Tenofovir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-DP is 4-5 times higher for TAF compared to TDF</a:t>
            </a:r>
          </a:p>
          <a:p>
            <a:endParaRPr lang="en-US" dirty="0">
              <a:solidFill>
                <a:srgbClr val="000000"/>
              </a:solidFill>
              <a:latin typeface="+mj-lt"/>
            </a:endParaRPr>
          </a:p>
          <a:p>
            <a:r>
              <a:rPr lang="en-US" dirty="0">
                <a:solidFill>
                  <a:srgbClr val="000000"/>
                </a:solidFill>
                <a:latin typeface="+mj-lt"/>
              </a:rPr>
              <a:t>Does this expose the fetus to a higher risk of birth abnormalities?</a:t>
            </a:r>
          </a:p>
          <a:p>
            <a:endParaRPr lang="en-US" dirty="0">
              <a:solidFill>
                <a:srgbClr val="000000"/>
              </a:solidFill>
              <a:latin typeface="+mj-lt"/>
            </a:endParaRPr>
          </a:p>
          <a:p>
            <a:r>
              <a:rPr lang="en-US" dirty="0">
                <a:solidFill>
                  <a:srgbClr val="000000"/>
                </a:solidFill>
                <a:latin typeface="+mj-lt"/>
              </a:rPr>
              <a:t>Does this lower the risk of vertical transmission?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4836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Review of all published TAF trial results </a:t>
            </a:r>
            <a:r>
              <a:rPr lang="en-US" sz="3200" dirty="0" smtClean="0"/>
              <a:t>for pregnant women, on </a:t>
            </a:r>
            <a:r>
              <a:rPr lang="en-US" sz="3200" dirty="0"/>
              <a:t>PubMed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158309"/>
              </p:ext>
            </p:extLst>
          </p:nvPr>
        </p:nvGraphicFramePr>
        <p:xfrm>
          <a:off x="457201" y="1600200"/>
          <a:ext cx="8432467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1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428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71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123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r>
                        <a:rPr lang="en-US" sz="1600" dirty="0"/>
                        <a:t>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Drugs included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Number</a:t>
                      </a:r>
                      <a:r>
                        <a:rPr lang="en-US" sz="1600" baseline="0" dirty="0"/>
                        <a:t> of female participants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Obstetric</a:t>
                      </a:r>
                      <a:r>
                        <a:rPr lang="en-US" sz="1600" baseline="0" dirty="0"/>
                        <a:t> adverse events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Markowitz 2014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TAF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vs</a:t>
                      </a:r>
                      <a:r>
                        <a:rPr lang="en-US" sz="1600" baseline="0" dirty="0"/>
                        <a:t> TDF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None reported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Sax 2014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E/C/F/TAF </a:t>
                      </a:r>
                      <a:br>
                        <a:rPr lang="en-US" sz="1600" dirty="0"/>
                      </a:br>
                      <a:r>
                        <a:rPr lang="en-US" sz="1600" dirty="0" err="1"/>
                        <a:t>vs</a:t>
                      </a:r>
                      <a:r>
                        <a:rPr lang="en-US" sz="1600" dirty="0"/>
                        <a:t> E/C/F/TDF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None reported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Agarwal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None reported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Sax 2015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E/C/F/TAF </a:t>
                      </a:r>
                      <a:br>
                        <a:rPr lang="en-US" sz="1600" dirty="0"/>
                      </a:br>
                      <a:r>
                        <a:rPr lang="en-US" sz="1600" dirty="0" err="1"/>
                        <a:t>vs</a:t>
                      </a:r>
                      <a:r>
                        <a:rPr lang="en-US" sz="1600" dirty="0"/>
                        <a:t> E/C/F/TDF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 patients in TDF arm discontinued trial due to pregnancy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Ruane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2013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None reported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Mills 2015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E/C/F/TAF </a:t>
                      </a:r>
                      <a:br>
                        <a:rPr lang="en-US" sz="1600" dirty="0"/>
                      </a:br>
                      <a:r>
                        <a:rPr lang="en-US" sz="1600" dirty="0" err="1"/>
                        <a:t>vs</a:t>
                      </a:r>
                      <a:r>
                        <a:rPr lang="en-US" sz="1600" dirty="0"/>
                        <a:t> E/C/F/TDF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None reported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24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03289"/>
            <a:ext cx="7543800" cy="145075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TAF contraindicated with rifampicin</a:t>
            </a:r>
            <a:endParaRPr lang="en-ZA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66314"/>
            <a:ext cx="7766858" cy="328367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solidFill>
                  <a:schemeClr val="tx1"/>
                </a:solidFill>
              </a:rPr>
              <a:t>According to Gilead’s co-administration warnings, </a:t>
            </a:r>
            <a:r>
              <a:rPr lang="en-ZA" sz="2800" dirty="0" err="1">
                <a:solidFill>
                  <a:schemeClr val="tx1"/>
                </a:solidFill>
              </a:rPr>
              <a:t>tenofovir</a:t>
            </a:r>
            <a:r>
              <a:rPr lang="en-ZA" sz="2800" dirty="0">
                <a:solidFill>
                  <a:schemeClr val="tx1"/>
                </a:solidFill>
              </a:rPr>
              <a:t> </a:t>
            </a:r>
            <a:r>
              <a:rPr lang="en-ZA" sz="2800" dirty="0" err="1">
                <a:solidFill>
                  <a:schemeClr val="tx1"/>
                </a:solidFill>
              </a:rPr>
              <a:t>alafenamide</a:t>
            </a:r>
            <a:r>
              <a:rPr lang="en-ZA" sz="2800" dirty="0">
                <a:solidFill>
                  <a:schemeClr val="tx1"/>
                </a:solidFill>
              </a:rPr>
              <a:t> (TAF) is contraindicated with rifampicin.</a:t>
            </a:r>
            <a:r>
              <a:rPr lang="en-ZA" sz="2800" baseline="30000" dirty="0">
                <a:solidFill>
                  <a:schemeClr val="tx1"/>
                </a:solidFill>
              </a:rPr>
              <a:t>1</a:t>
            </a:r>
          </a:p>
          <a:p>
            <a:pPr>
              <a:buFont typeface="Wingdings" panose="05000000000000000000" pitchFamily="2" charset="2"/>
              <a:buChar char="§"/>
            </a:pPr>
            <a:endParaRPr lang="en-ZA" sz="2800" baseline="30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solidFill>
                  <a:schemeClr val="tx1"/>
                </a:solidFill>
              </a:rPr>
              <a:t>Interactions predicted with PGP and other transporters </a:t>
            </a:r>
            <a:endParaRPr lang="en-ZA" sz="2800" baseline="30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ZA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solidFill>
                  <a:schemeClr val="tx1"/>
                </a:solidFill>
              </a:rPr>
              <a:t>No Clinical experience in trials, but is TAF over-dosed anyway?</a:t>
            </a:r>
            <a:endParaRPr lang="en-ZA" sz="2800" baseline="30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ZA" sz="2800" baseline="30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ZA" sz="2800" dirty="0">
                <a:solidFill>
                  <a:schemeClr val="tx1"/>
                </a:solidFill>
              </a:rPr>
              <a:t>Plasma concentrations of </a:t>
            </a:r>
            <a:r>
              <a:rPr lang="en-ZA" sz="2800" dirty="0" err="1">
                <a:solidFill>
                  <a:schemeClr val="tx1"/>
                </a:solidFill>
              </a:rPr>
              <a:t>elvitegravir</a:t>
            </a:r>
            <a:r>
              <a:rPr lang="en-ZA" sz="2800" dirty="0">
                <a:solidFill>
                  <a:schemeClr val="tx1"/>
                </a:solidFill>
              </a:rPr>
              <a:t> and </a:t>
            </a:r>
            <a:r>
              <a:rPr lang="en-ZA" sz="2800" dirty="0" err="1">
                <a:solidFill>
                  <a:schemeClr val="tx1"/>
                </a:solidFill>
              </a:rPr>
              <a:t>cobicistat</a:t>
            </a:r>
            <a:r>
              <a:rPr lang="en-ZA" sz="2800" dirty="0">
                <a:solidFill>
                  <a:schemeClr val="tx1"/>
                </a:solidFill>
              </a:rPr>
              <a:t> can be significantly decreased when co-administered with rifampicin due to its induction of CYP450.</a:t>
            </a:r>
            <a:r>
              <a:rPr lang="en-ZA" sz="2800" baseline="30000" dirty="0">
                <a:solidFill>
                  <a:schemeClr val="tx1"/>
                </a:solidFill>
              </a:rPr>
              <a:t>1</a:t>
            </a:r>
          </a:p>
          <a:p>
            <a:pPr>
              <a:buFont typeface="Wingdings" panose="05000000000000000000" pitchFamily="2" charset="2"/>
              <a:buChar char="§"/>
            </a:pPr>
            <a:endParaRPr lang="en-ZA" sz="1800" dirty="0"/>
          </a:p>
          <a:p>
            <a:pPr>
              <a:buFont typeface="Wingdings" panose="05000000000000000000" pitchFamily="2" charset="2"/>
              <a:buChar char="§"/>
            </a:pPr>
            <a:endParaRPr lang="en-ZA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22962" y="5021061"/>
            <a:ext cx="76107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ZA" sz="1350" kern="0" baseline="30000" dirty="0">
                <a:solidFill>
                  <a:sysClr val="windowText" lastClr="000000"/>
                </a:solidFill>
              </a:rPr>
              <a:t>1</a:t>
            </a:r>
            <a:r>
              <a:rPr lang="en-US" sz="1350" kern="0" dirty="0">
                <a:solidFill>
                  <a:sysClr val="windowText" lastClr="000000"/>
                </a:solidFill>
              </a:rPr>
              <a:t>Gilead Sciences. Highlights of prescribing information. [Internet] 2015. Available from: https://www.gilead.com/~/media/files/pdfs/medicines/hiv/genvoya/genvoya_pi.pdf?la=en</a:t>
            </a:r>
            <a:endParaRPr lang="en-ZA" sz="135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94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04813"/>
            <a:ext cx="7772400" cy="1143000"/>
          </a:xfrm>
        </p:spPr>
        <p:txBody>
          <a:bodyPr/>
          <a:lstStyle/>
          <a:p>
            <a:pPr eaLnBrk="1" hangingPunct="1"/>
            <a:r>
              <a:rPr lang="nl-BE" altLang="en-US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Phase 3 trials - TAF versus TDF</a:t>
            </a:r>
            <a:br>
              <a:rPr lang="nl-BE" altLang="en-US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nl-BE" altLang="en-US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Week 48 results</a:t>
            </a:r>
            <a:endParaRPr lang="en-US" altLang="en-US" sz="32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395" name="TextBox 3"/>
          <p:cNvSpPr txBox="1">
            <a:spLocks noChangeArrowheads="1"/>
          </p:cNvSpPr>
          <p:nvPr/>
        </p:nvSpPr>
        <p:spPr bwMode="auto">
          <a:xfrm>
            <a:off x="341313" y="1341447"/>
            <a:ext cx="84074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_______________________________________________________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Treatment arm	 TAF/FTC/ELV/c            	TDF/FTC/ELV/c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_______________________________________________________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Any adverse event	 	93% 			95%	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Drug-related AE	</a:t>
            </a:r>
            <a:r>
              <a:rPr lang="en-GB" altLang="en-US" sz="2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	</a:t>
            </a:r>
            <a:r>
              <a:rPr lang="en-GB" altLang="en-US" sz="20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42%			46%</a:t>
            </a:r>
            <a:endParaRPr lang="en-GB" altLang="en-US" sz="2000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Grade 3 or 4 AE		12%			12%</a:t>
            </a:r>
            <a:endParaRPr lang="en-GB" altLang="en-US" sz="2000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Discontinuation for AE	1%			2%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Deaths			0.2%			0.3%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______________________________________________________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		</a:t>
            </a:r>
          </a:p>
        </p:txBody>
      </p:sp>
      <p:sp>
        <p:nvSpPr>
          <p:cNvPr id="59396" name="TextBox 8"/>
          <p:cNvSpPr txBox="1">
            <a:spLocks noChangeArrowheads="1"/>
          </p:cNvSpPr>
          <p:nvPr/>
        </p:nvSpPr>
        <p:spPr bwMode="auto">
          <a:xfrm>
            <a:off x="5922963" y="6524626"/>
            <a:ext cx="24497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EACS Conference 2015</a:t>
            </a:r>
          </a:p>
        </p:txBody>
      </p:sp>
    </p:spTree>
    <p:extLst>
      <p:ext uri="{BB962C8B-B14F-4D97-AF65-F5344CB8AC3E}">
        <p14:creationId xmlns:p14="http://schemas.microsoft.com/office/powerpoint/2010/main" val="32093773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>
            <a:graphicFrameLocks/>
          </p:cNvGraphicFramePr>
          <p:nvPr/>
        </p:nvGraphicFramePr>
        <p:xfrm>
          <a:off x="39668" y="1417637"/>
          <a:ext cx="9064667" cy="516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6" b="65700"/>
          <a:stretch>
            <a:fillRect/>
          </a:stretch>
        </p:blipFill>
        <p:spPr bwMode="auto">
          <a:xfrm>
            <a:off x="0" y="0"/>
            <a:ext cx="9144000" cy="141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0" y="0"/>
            <a:ext cx="9144000" cy="1417639"/>
          </a:xfrm>
          <a:prstGeom prst="rect">
            <a:avLst/>
          </a:prstGeom>
          <a:solidFill>
            <a:srgbClr val="7F7F7F">
              <a:alpha val="870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06082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0608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060825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060825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060825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0608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0608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0608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06082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80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3" y="247651"/>
            <a:ext cx="9132887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GB" sz="2800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Global </a:t>
            </a:r>
            <a:r>
              <a:rPr lang="en-GB" sz="2800" b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Estimates </a:t>
            </a:r>
            <a:r>
              <a:rPr lang="en-GB" sz="2800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(2014-15) vs the Gap </a:t>
            </a:r>
            <a:br>
              <a:rPr lang="en-GB" sz="2800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</a:br>
            <a:r>
              <a:rPr lang="en-GB" sz="2800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to reach 90-90-90 Targets</a:t>
            </a:r>
            <a:endParaRPr lang="en-GB" sz="2800" b="1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676403" y="6302389"/>
            <a:ext cx="63468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800" smtClean="0">
                <a:solidFill>
                  <a:prstClr val="black"/>
                </a:solidFill>
              </a:rPr>
              <a:t>Ref: On ART = March 2015. How Aids Changed Everything. Fact Sheet. UNAIDS 2015. MDG 6: 15 YEARS, 15 LESSONS OF HOPE FROM THE AIDS RESPONSE July 2015</a:t>
            </a:r>
            <a:r>
              <a:rPr lang="en-US" altLang="en-US" sz="800" smtClean="0">
                <a:solidFill>
                  <a:prstClr val="black"/>
                </a:solidFill>
              </a:rPr>
              <a:t>.</a:t>
            </a:r>
            <a:r>
              <a:rPr lang="en-GB" altLang="en-US" sz="800" smtClean="0">
                <a:solidFill>
                  <a:prstClr val="black"/>
                </a:solidFill>
              </a:rPr>
              <a:t> * Average viral suppression% Intention to Treat LMIC rate from a Systematic Review by </a:t>
            </a:r>
            <a:r>
              <a:rPr lang="en-US" altLang="en-US" sz="800" smtClean="0">
                <a:solidFill>
                  <a:prstClr val="black"/>
                </a:solidFill>
              </a:rPr>
              <a:t>McMahon J. et al. Viral suppression after 12 months of antiretroviral therapy in low-and middle-income countries: a systematic review." </a:t>
            </a:r>
            <a:r>
              <a:rPr lang="en-US" altLang="en-US" sz="800" i="1" smtClean="0">
                <a:solidFill>
                  <a:prstClr val="black"/>
                </a:solidFill>
              </a:rPr>
              <a:t>Bulletin of the World Health Organization</a:t>
            </a:r>
            <a:r>
              <a:rPr lang="en-US" altLang="en-US" sz="800" smtClean="0">
                <a:solidFill>
                  <a:prstClr val="black"/>
                </a:solidFill>
              </a:rPr>
              <a:t> 91.5 (2013): 377-385.</a:t>
            </a:r>
            <a:endParaRPr lang="en-GB" altLang="en-US" sz="80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200" smtClean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630627" y="2279651"/>
            <a:ext cx="80803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400" b="1" smtClean="0">
                <a:solidFill>
                  <a:prstClr val="black"/>
                </a:solidFill>
              </a:rPr>
              <a:t>Breakpoint 1: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400" b="1" smtClean="0">
                <a:solidFill>
                  <a:prstClr val="black"/>
                </a:solidFill>
              </a:rPr>
              <a:t>13.4 million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400" b="1" smtClean="0">
                <a:solidFill>
                  <a:prstClr val="black"/>
                </a:solidFill>
              </a:rPr>
              <a:t>Undiagnosed</a:t>
            </a:r>
            <a:endParaRPr lang="en-GB" altLang="en-US" sz="800" b="1" smtClean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22913" y="2679700"/>
            <a:ext cx="122777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400" b="1" smtClean="0">
                <a:solidFill>
                  <a:srgbClr val="000000"/>
                </a:solidFill>
              </a:rPr>
              <a:t>Breakpoint 2: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400" b="1" smtClean="0">
                <a:solidFill>
                  <a:srgbClr val="000000"/>
                </a:solidFill>
              </a:rPr>
              <a:t>14.9 million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400" b="1" smtClean="0">
                <a:solidFill>
                  <a:srgbClr val="000000"/>
                </a:solidFill>
              </a:rPr>
              <a:t>not treated</a:t>
            </a:r>
            <a:endParaRPr lang="en-GB" altLang="en-US" sz="800" b="1" smtClean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07275" y="2863864"/>
            <a:ext cx="1282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400" b="1" smtClean="0">
                <a:solidFill>
                  <a:srgbClr val="000000"/>
                </a:solidFill>
              </a:rPr>
              <a:t>Breakpoint 3: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400" b="1" smtClean="0">
                <a:solidFill>
                  <a:srgbClr val="000000"/>
                </a:solidFill>
              </a:rPr>
              <a:t>15.3 million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400" b="1" smtClean="0">
                <a:solidFill>
                  <a:srgbClr val="000000"/>
                </a:solidFill>
              </a:rPr>
              <a:t>Not Virally Supressed</a:t>
            </a:r>
            <a:endParaRPr lang="en-GB" altLang="en-US" sz="800" b="1" smtClean="0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46280" y="1679575"/>
            <a:ext cx="511175" cy="0"/>
          </a:xfrm>
          <a:prstGeom prst="line">
            <a:avLst/>
          </a:prstGeom>
          <a:ln w="19050" cmpd="sng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68675" y="1679589"/>
            <a:ext cx="0" cy="196215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684723" y="3641739"/>
            <a:ext cx="725487" cy="3175"/>
          </a:xfrm>
          <a:prstGeom prst="line">
            <a:avLst/>
          </a:prstGeom>
          <a:ln w="19050" cmpd="sng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427663" y="3641725"/>
            <a:ext cx="0" cy="5381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407275" y="4179902"/>
            <a:ext cx="0" cy="3889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715125" y="4179888"/>
            <a:ext cx="692150" cy="0"/>
          </a:xfrm>
          <a:prstGeom prst="line">
            <a:avLst/>
          </a:prstGeom>
          <a:ln w="19050" cmpd="sng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643210" y="1676415"/>
            <a:ext cx="725487" cy="3175"/>
          </a:xfrm>
          <a:prstGeom prst="line">
            <a:avLst/>
          </a:prstGeom>
          <a:ln w="19050" cmpd="sng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8037513" y="4376739"/>
            <a:ext cx="0" cy="40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8121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0481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BE" altLang="en-US" sz="3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PK trial </a:t>
            </a:r>
            <a:r>
              <a:rPr lang="nl-BE" altLang="en-US" sz="3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needed, to </a:t>
            </a:r>
            <a:r>
              <a:rPr lang="nl-BE" altLang="en-US" sz="3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evaluate TAF/FTC with rifampicin</a:t>
            </a:r>
            <a:endParaRPr lang="en-US" altLang="en-US" sz="36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371" name="Rectangle 1"/>
          <p:cNvSpPr>
            <a:spLocks noChangeArrowheads="1"/>
          </p:cNvSpPr>
          <p:nvPr/>
        </p:nvSpPr>
        <p:spPr bwMode="auto">
          <a:xfrm>
            <a:off x="395288" y="3789376"/>
            <a:ext cx="2305050" cy="1008063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dirty="0">
                <a:latin typeface="Arial" pitchFamily="34" charset="0"/>
                <a:cs typeface="Arial" pitchFamily="34" charset="0"/>
              </a:rPr>
              <a:t>TAF/FTC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372" name="Straight Arrow Connector 3"/>
          <p:cNvCxnSpPr>
            <a:cxnSpLocks noChangeShapeType="1"/>
          </p:cNvCxnSpPr>
          <p:nvPr/>
        </p:nvCxnSpPr>
        <p:spPr bwMode="auto">
          <a:xfrm>
            <a:off x="2700339" y="4305300"/>
            <a:ext cx="863600" cy="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373" name="TextBox 6"/>
          <p:cNvSpPr txBox="1">
            <a:spLocks noChangeArrowheads="1"/>
          </p:cNvSpPr>
          <p:nvPr/>
        </p:nvSpPr>
        <p:spPr bwMode="auto">
          <a:xfrm>
            <a:off x="492125" y="1233489"/>
            <a:ext cx="773481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dirty="0">
                <a:latin typeface="Arial" pitchFamily="34" charset="0"/>
                <a:cs typeface="Arial" pitchFamily="34" charset="0"/>
              </a:rPr>
              <a:t>Inclusion: </a:t>
            </a:r>
            <a:r>
              <a:rPr lang="en-GB" altLang="en-US" sz="2000" dirty="0">
                <a:latin typeface="Arial" pitchFamily="34" charset="0"/>
                <a:cs typeface="Arial" pitchFamily="34" charset="0"/>
              </a:rPr>
              <a:t>25 healthy volunteers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dirty="0">
                <a:latin typeface="Arial" pitchFamily="34" charset="0"/>
                <a:cs typeface="Arial" pitchFamily="34" charset="0"/>
              </a:rPr>
              <a:t>Design: </a:t>
            </a:r>
            <a:r>
              <a:rPr lang="en-GB" altLang="en-US" sz="2000" dirty="0">
                <a:latin typeface="Arial" pitchFamily="34" charset="0"/>
                <a:cs typeface="Arial" pitchFamily="34" charset="0"/>
              </a:rPr>
              <a:t>Comparison of plasma and intracellular concentrations of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err="1">
                <a:latin typeface="Arial" pitchFamily="34" charset="0"/>
                <a:cs typeface="Arial" pitchFamily="34" charset="0"/>
              </a:rPr>
              <a:t>tenofovir</a:t>
            </a:r>
            <a:r>
              <a:rPr lang="en-GB" altLang="en-US" sz="2000" dirty="0">
                <a:latin typeface="Arial" pitchFamily="34" charset="0"/>
                <a:cs typeface="Arial" pitchFamily="34" charset="0"/>
              </a:rPr>
              <a:t>-DP and FTV-DP levels at each phase</a:t>
            </a:r>
          </a:p>
        </p:txBody>
      </p:sp>
      <p:sp>
        <p:nvSpPr>
          <p:cNvPr id="58374" name="TextBox 20"/>
          <p:cNvSpPr txBox="1">
            <a:spLocks noChangeArrowheads="1"/>
          </p:cNvSpPr>
          <p:nvPr/>
        </p:nvSpPr>
        <p:spPr bwMode="auto">
          <a:xfrm>
            <a:off x="2230463" y="5445127"/>
            <a:ext cx="62068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Arial" pitchFamily="34" charset="0"/>
                <a:cs typeface="Arial" pitchFamily="34" charset="0"/>
              </a:rPr>
              <a:t>PK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375" name="Straight Arrow Connector 24"/>
          <p:cNvCxnSpPr>
            <a:cxnSpLocks noChangeShapeType="1"/>
          </p:cNvCxnSpPr>
          <p:nvPr/>
        </p:nvCxnSpPr>
        <p:spPr bwMode="auto">
          <a:xfrm flipV="1">
            <a:off x="2536825" y="4797449"/>
            <a:ext cx="0" cy="503239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376" name="TextBox 27"/>
          <p:cNvSpPr txBox="1">
            <a:spLocks noChangeArrowheads="1"/>
          </p:cNvSpPr>
          <p:nvPr/>
        </p:nvSpPr>
        <p:spPr bwMode="auto">
          <a:xfrm>
            <a:off x="4716464" y="5456239"/>
            <a:ext cx="6126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Arial" pitchFamily="34" charset="0"/>
                <a:cs typeface="Arial" pitchFamily="34" charset="0"/>
              </a:rPr>
              <a:t>PK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377" name="Straight Arrow Connector 28"/>
          <p:cNvCxnSpPr>
            <a:cxnSpLocks noChangeShapeType="1"/>
          </p:cNvCxnSpPr>
          <p:nvPr/>
        </p:nvCxnSpPr>
        <p:spPr bwMode="auto">
          <a:xfrm flipV="1">
            <a:off x="5022850" y="4808540"/>
            <a:ext cx="0" cy="5032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378" name="Rectangle 1"/>
          <p:cNvSpPr>
            <a:spLocks noChangeArrowheads="1"/>
          </p:cNvSpPr>
          <p:nvPr/>
        </p:nvSpPr>
        <p:spPr bwMode="auto">
          <a:xfrm>
            <a:off x="3563938" y="3800484"/>
            <a:ext cx="2303462" cy="1008063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dirty="0">
                <a:latin typeface="Arial" pitchFamily="34" charset="0"/>
                <a:cs typeface="Arial" pitchFamily="34" charset="0"/>
              </a:rPr>
              <a:t>TAF/FTC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dirty="0">
                <a:latin typeface="Arial" pitchFamily="34" charset="0"/>
                <a:cs typeface="Arial" pitchFamily="34" charset="0"/>
              </a:rPr>
              <a:t>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dirty="0">
                <a:latin typeface="Arial" pitchFamily="34" charset="0"/>
                <a:cs typeface="Arial" pitchFamily="34" charset="0"/>
              </a:rPr>
              <a:t>Rifampicin</a:t>
            </a:r>
          </a:p>
        </p:txBody>
      </p:sp>
      <p:cxnSp>
        <p:nvCxnSpPr>
          <p:cNvPr id="58379" name="Straight Arrow Connector 3"/>
          <p:cNvCxnSpPr>
            <a:cxnSpLocks noChangeShapeType="1"/>
          </p:cNvCxnSpPr>
          <p:nvPr/>
        </p:nvCxnSpPr>
        <p:spPr bwMode="auto">
          <a:xfrm>
            <a:off x="5867401" y="4335463"/>
            <a:ext cx="863600" cy="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380" name="TextBox 27"/>
          <p:cNvSpPr txBox="1">
            <a:spLocks noChangeArrowheads="1"/>
          </p:cNvSpPr>
          <p:nvPr/>
        </p:nvSpPr>
        <p:spPr bwMode="auto">
          <a:xfrm>
            <a:off x="8101015" y="5488013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Arial" pitchFamily="34" charset="0"/>
                <a:cs typeface="Arial" pitchFamily="34" charset="0"/>
              </a:rPr>
              <a:t>PK</a:t>
            </a:r>
          </a:p>
        </p:txBody>
      </p:sp>
      <p:cxnSp>
        <p:nvCxnSpPr>
          <p:cNvPr id="58381" name="Straight Arrow Connector 28"/>
          <p:cNvCxnSpPr>
            <a:cxnSpLocks noChangeShapeType="1"/>
          </p:cNvCxnSpPr>
          <p:nvPr/>
        </p:nvCxnSpPr>
        <p:spPr bwMode="auto">
          <a:xfrm flipV="1">
            <a:off x="8407400" y="4840292"/>
            <a:ext cx="0" cy="50323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382" name="Rectangle 1"/>
          <p:cNvSpPr>
            <a:spLocks noChangeArrowheads="1"/>
          </p:cNvSpPr>
          <p:nvPr/>
        </p:nvSpPr>
        <p:spPr bwMode="auto">
          <a:xfrm>
            <a:off x="6731000" y="3830652"/>
            <a:ext cx="2305050" cy="1008063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dirty="0">
                <a:latin typeface="Arial" pitchFamily="34" charset="0"/>
                <a:cs typeface="Arial" pitchFamily="34" charset="0"/>
              </a:rPr>
              <a:t>TDF/FTC</a:t>
            </a:r>
          </a:p>
        </p:txBody>
      </p:sp>
      <p:sp>
        <p:nvSpPr>
          <p:cNvPr id="58385" name="TextBox 17"/>
          <p:cNvSpPr txBox="1">
            <a:spLocks noChangeArrowheads="1"/>
          </p:cNvSpPr>
          <p:nvPr/>
        </p:nvSpPr>
        <p:spPr bwMode="auto">
          <a:xfrm>
            <a:off x="107952" y="6381749"/>
            <a:ext cx="30124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Arial" pitchFamily="34" charset="0"/>
                <a:cs typeface="Arial" pitchFamily="34" charset="0"/>
              </a:rPr>
              <a:t>Trial is in planning stage </a:t>
            </a: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387774" y="3325371"/>
            <a:ext cx="2271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Arial" pitchFamily="34" charset="0"/>
                <a:cs typeface="Arial" pitchFamily="34" charset="0"/>
              </a:rPr>
              <a:t>Day 1-28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3546611" y="3325365"/>
            <a:ext cx="2271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Arial" pitchFamily="34" charset="0"/>
                <a:cs typeface="Arial" pitchFamily="34" charset="0"/>
              </a:rPr>
              <a:t>Day 29-42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6677741" y="3325360"/>
            <a:ext cx="2271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Arial" pitchFamily="34" charset="0"/>
                <a:cs typeface="Arial" pitchFamily="34" charset="0"/>
              </a:rPr>
              <a:t>Day 43-70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99709" y="6194903"/>
            <a:ext cx="3960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COMPARISON WITH TDF 300 MG IS KEY</a:t>
            </a:r>
          </a:p>
        </p:txBody>
      </p:sp>
    </p:spTree>
    <p:extLst>
      <p:ext uri="{BB962C8B-B14F-4D97-AF65-F5344CB8AC3E}">
        <p14:creationId xmlns:p14="http://schemas.microsoft.com/office/powerpoint/2010/main" val="257542685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roll-out of DTG and TAF?</a:t>
            </a:r>
            <a:endParaRPr lang="en-US" b="1" dirty="0">
              <a:solidFill>
                <a:srgbClr val="008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8483" name="Content Placeholder 2"/>
          <p:cNvSpPr>
            <a:spLocks noGrp="1"/>
          </p:cNvSpPr>
          <p:nvPr>
            <p:ph idx="1"/>
          </p:nvPr>
        </p:nvSpPr>
        <p:spPr>
          <a:xfrm>
            <a:off x="457200" y="1433513"/>
            <a:ext cx="8229600" cy="4876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GB" altLang="en-US" sz="2000" dirty="0" smtClean="0"/>
              <a:t>    </a:t>
            </a:r>
            <a:endParaRPr lang="en-GB" altLang="en-US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GB" altLang="en-US" sz="2800" dirty="0" smtClean="0">
                <a:latin typeface="Arial" pitchFamily="34" charset="0"/>
                <a:cs typeface="Arial" pitchFamily="34" charset="0"/>
              </a:rPr>
              <a:t>Is it easier to give everyone a single pill with TDF/3TC/EFV?</a:t>
            </a: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endParaRPr lang="en-GB" altLang="en-US" sz="28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GB" altLang="en-US" sz="2800" dirty="0" smtClean="0">
                <a:latin typeface="Arial" pitchFamily="34" charset="0"/>
                <a:cs typeface="Arial" pitchFamily="34" charset="0"/>
              </a:rPr>
              <a:t>Is it too complex to double the dose of DTG with rifampicin?</a:t>
            </a: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endParaRPr lang="en-GB" altLang="en-US" sz="28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GB" altLang="en-US" sz="2800" dirty="0" smtClean="0">
                <a:latin typeface="Arial" pitchFamily="34" charset="0"/>
                <a:cs typeface="Arial" pitchFamily="34" charset="0"/>
              </a:rPr>
              <a:t>Is the safety benefit of TAF worth the complications of rifampicin interactions?</a:t>
            </a: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endParaRPr lang="en-GB" altLang="en-US" sz="2800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GB" altLang="en-US" sz="2800" dirty="0" smtClean="0">
                <a:latin typeface="Arial" pitchFamily="34" charset="0"/>
                <a:cs typeface="Arial" pitchFamily="34" charset="0"/>
              </a:rPr>
              <a:t>How much safety data do we need in pregnancy?  </a:t>
            </a:r>
            <a:endParaRPr lang="en-GB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40988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6000" b="1" dirty="0">
                <a:solidFill>
                  <a:srgbClr val="009900"/>
                </a:solidFill>
              </a:rPr>
              <a:t>Could we eliminate Hepatitis </a:t>
            </a:r>
            <a:r>
              <a:rPr lang="en-GB" altLang="en-US" sz="6000" b="1" dirty="0" smtClean="0">
                <a:solidFill>
                  <a:srgbClr val="009900"/>
                </a:solidFill>
              </a:rPr>
              <a:t>B and C </a:t>
            </a:r>
            <a:r>
              <a:rPr lang="en-GB" altLang="en-US" sz="6000" b="1" dirty="0">
                <a:solidFill>
                  <a:srgbClr val="009900"/>
                </a:solidFill>
              </a:rPr>
              <a:t>worldwide by producing treatments cheaply?</a:t>
            </a:r>
          </a:p>
        </p:txBody>
      </p:sp>
      <p:sp>
        <p:nvSpPr>
          <p:cNvPr id="1976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  <a:defRPr/>
            </a:pPr>
            <a:fld id="{9BF193C3-418E-4400-B5BF-9B3D714A82BC}" type="slidenum">
              <a:rPr lang="en-GB" altLang="en-US" sz="1200" kern="0" smtClean="0">
                <a:solidFill>
                  <a:srgbClr val="898989"/>
                </a:solidFill>
                <a:ea typeface="ヒラギノ角ゴ Pro W3" charset="-128"/>
              </a:rPr>
              <a:pPr defTabSz="914400">
                <a:spcBef>
                  <a:spcPct val="0"/>
                </a:spcBef>
                <a:buFontTx/>
                <a:buNone/>
                <a:defRPr/>
              </a:pPr>
              <a:t>32</a:t>
            </a:fld>
            <a:endParaRPr lang="en-GB" altLang="en-US" sz="1200" kern="0">
              <a:solidFill>
                <a:srgbClr val="898989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094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95"/>
            <a:ext cx="9144000" cy="66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>
            <a:off x="1084534" y="1371600"/>
            <a:ext cx="202019" cy="308344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white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419428" y="2185115"/>
            <a:ext cx="202019" cy="308344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white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017360" y="3010353"/>
            <a:ext cx="202019" cy="308344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993903" y="5040925"/>
            <a:ext cx="398712" cy="14419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344506" y="5040925"/>
            <a:ext cx="398712" cy="14419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008085" y="5040925"/>
            <a:ext cx="398712" cy="14419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71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3267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400" b="1" dirty="0">
                <a:solidFill>
                  <a:prstClr val="black"/>
                </a:solidFill>
              </a:rPr>
              <a:t>Percentage of adults on ARV treatment versus HIV prevalence</a:t>
            </a:r>
          </a:p>
        </p:txBody>
      </p:sp>
      <p:pic>
        <p:nvPicPr>
          <p:cNvPr id="1026" name="Picture 2" descr="C:\Users\Katie\MetaVirology\New HIV work - September 2015\figs\18.09\Adults tre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3" y="794320"/>
            <a:ext cx="8568242" cy="606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297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03054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2400" b="1" dirty="0">
                <a:solidFill>
                  <a:prstClr val="black"/>
                </a:solidFill>
              </a:rPr>
              <a:t>Percentage of pregnant women on ARV treatment vs HIV prevalence</a:t>
            </a:r>
          </a:p>
        </p:txBody>
      </p:sp>
      <p:pic>
        <p:nvPicPr>
          <p:cNvPr id="3074" name="Picture 2" descr="C:\Users\Katie\MetaVirology\New HIV work - September 2015\figs\2\pregna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31" y="794328"/>
            <a:ext cx="8175008" cy="576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72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81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81252" name="Picture 2" descr="D:\15-Dug-Out-Canoe,-Riv-Congo--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075" y="-100012"/>
            <a:ext cx="11809413" cy="834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3" name="Title 1"/>
          <p:cNvSpPr txBox="1">
            <a:spLocks/>
          </p:cNvSpPr>
          <p:nvPr/>
        </p:nvSpPr>
        <p:spPr bwMode="auto">
          <a:xfrm>
            <a:off x="1403350" y="54451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chemeClr val="bg1"/>
                </a:solidFill>
                <a:ea typeface="ヒラギノ角ゴ Pro W3" charset="-128"/>
              </a:rPr>
              <a:t>Africa, 1999: mass treatment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400" b="1">
                <a:solidFill>
                  <a:schemeClr val="bg1"/>
                </a:solidFill>
                <a:ea typeface="ヒラギノ角ゴ Pro W3" charset="-128"/>
              </a:rPr>
              <a:t>for HIV/AIDS is not feasible</a:t>
            </a:r>
          </a:p>
        </p:txBody>
      </p:sp>
      <p:sp>
        <p:nvSpPr>
          <p:cNvPr id="18125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6332F3-A268-4270-B064-EC8C480A6315}" type="slidenum">
              <a:rPr lang="en-GB" altLang="en-US" sz="1200" smtClean="0">
                <a:solidFill>
                  <a:srgbClr val="898989"/>
                </a:solidFill>
                <a:ea typeface="ヒラギノ角ゴ Pro W3" charset="-128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200">
              <a:solidFill>
                <a:srgbClr val="898989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3641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GB" altLang="en-US" sz="36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key moment in the history of HIV</a:t>
            </a:r>
          </a:p>
        </p:txBody>
      </p:sp>
      <p:pic>
        <p:nvPicPr>
          <p:cNvPr id="18227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217613"/>
            <a:ext cx="4032250" cy="5497512"/>
          </a:xfrm>
        </p:spPr>
      </p:pic>
      <p:sp>
        <p:nvSpPr>
          <p:cNvPr id="182276" name="TextBox 4"/>
          <p:cNvSpPr txBox="1">
            <a:spLocks noChangeArrowheads="1"/>
          </p:cNvSpPr>
          <p:nvPr/>
        </p:nvSpPr>
        <p:spPr bwMode="auto">
          <a:xfrm>
            <a:off x="265117" y="2100264"/>
            <a:ext cx="473868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  <a:ea typeface="ヒラギノ角ゴ Pro W3" charset="-128"/>
              </a:rPr>
              <a:t>“My generics company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  <a:ea typeface="ヒラギノ角ゴ Pro W3" charset="-128"/>
              </a:rPr>
              <a:t>can manufacture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  <a:ea typeface="ヒラギノ角ゴ Pro W3" charset="-128"/>
              </a:rPr>
              <a:t>HIV antiretrovirals for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  <a:ea typeface="ヒラギノ角ゴ Pro W3" charset="-128"/>
              </a:rPr>
              <a:t>a dollar per day”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Arial" panose="020B0604020202020204" pitchFamily="34" charset="0"/>
              <a:ea typeface="ヒラギノ角ゴ Pro W3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Arial" panose="020B0604020202020204" pitchFamily="34" charset="0"/>
              <a:ea typeface="ヒラギノ角ゴ Pro W3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Arial" panose="020B0604020202020204" pitchFamily="34" charset="0"/>
              <a:ea typeface="ヒラギノ角ゴ Pro W3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  <a:ea typeface="ヒラギノ角ゴ Pro W3" charset="-128"/>
              </a:rPr>
              <a:t>    Dr Yussef Hamied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  <a:ea typeface="ヒラギノ角ゴ Pro W3" charset="-128"/>
              </a:rPr>
              <a:t>    Cipla,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  <a:ea typeface="ヒラギノ角ゴ Pro W3" charset="-128"/>
              </a:rPr>
              <a:t>    G8 summit,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  <a:ea typeface="ヒラギノ角ゴ Pro W3" charset="-128"/>
              </a:rPr>
              <a:t>    2000</a:t>
            </a:r>
          </a:p>
        </p:txBody>
      </p:sp>
      <p:sp>
        <p:nvSpPr>
          <p:cNvPr id="18227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551E5A-F755-42A9-A01E-6C64307BF380}" type="slidenum">
              <a:rPr lang="en-GB" altLang="en-US" sz="1200" smtClean="0">
                <a:solidFill>
                  <a:srgbClr val="898989"/>
                </a:solidFill>
                <a:ea typeface="ヒラギノ角ゴ Pro W3" charset="-128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200">
              <a:solidFill>
                <a:srgbClr val="898989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9857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18648"/>
            <a:ext cx="7772400" cy="1143000"/>
          </a:xfrm>
        </p:spPr>
        <p:txBody>
          <a:bodyPr/>
          <a:lstStyle/>
          <a:p>
            <a:pPr eaLnBrk="1" hangingPunct="1"/>
            <a:r>
              <a:rPr lang="nl-BE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Minimum Costs of ARV treatments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187" name="TextBox 3"/>
          <p:cNvSpPr txBox="1">
            <a:spLocks noChangeArrowheads="1"/>
          </p:cNvSpPr>
          <p:nvPr/>
        </p:nvSpPr>
        <p:spPr bwMode="auto">
          <a:xfrm>
            <a:off x="107950" y="667898"/>
            <a:ext cx="9036050" cy="632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800" b="1" kern="0" dirty="0">
                <a:solidFill>
                  <a:srgbClr val="008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GREEN – FULLY GENERIC WORLDWIDE IN 2017</a:t>
            </a:r>
          </a:p>
          <a:p>
            <a:pPr marL="34290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RED – STILL PATENTED</a:t>
            </a:r>
            <a:r>
              <a:rPr kumimoji="0" lang="en-GB" altLang="en-US" sz="1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 TO 2025+ : VOLUNTARY LICENSES</a:t>
            </a:r>
            <a:endParaRPr kumimoji="0" lang="en-GB" alt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34290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______________________________________________________________</a:t>
            </a:r>
          </a:p>
          <a:p>
            <a:pPr marL="34290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Combination				Estimated price / year</a:t>
            </a:r>
          </a:p>
          <a:p>
            <a:pPr marL="34290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______________________________________________________________</a:t>
            </a:r>
            <a:endParaRPr kumimoji="0" lang="en-GB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34290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TDF/3TC/ATV/r			$279</a:t>
            </a:r>
          </a:p>
          <a:p>
            <a:pPr marL="34290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TDF/FTC/ELV/c			$184</a:t>
            </a:r>
          </a:p>
          <a:p>
            <a:pPr marL="34290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ABC/3TC/DTG			$179</a:t>
            </a:r>
          </a:p>
          <a:p>
            <a:pPr marL="34290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TDF/FTC/EFV600			$144</a:t>
            </a:r>
            <a:r>
              <a:rPr kumimoji="0" lang="en-GB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	</a:t>
            </a:r>
          </a:p>
          <a:p>
            <a:pPr marL="34290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TDF/3TC/EFV600			$130        </a:t>
            </a:r>
          </a:p>
          <a:p>
            <a:pPr marL="34290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TDF/3TC/EFV400			$100</a:t>
            </a:r>
            <a:r>
              <a:rPr kumimoji="0" lang="en-GB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	</a:t>
            </a:r>
          </a:p>
          <a:p>
            <a:pPr marL="34290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TAF/3TC/DTG			$60</a:t>
            </a:r>
          </a:p>
          <a:p>
            <a:pPr marL="34290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DTG/3TC				$46</a:t>
            </a:r>
          </a:p>
          <a:p>
            <a:pPr marL="342900" marR="0" lvl="0" indent="0" defTabSz="91440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t>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31694885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2220</TotalTime>
  <Words>2291</Words>
  <Application>Microsoft Macintosh PowerPoint</Application>
  <PresentationFormat>On-screen Show (4:3)</PresentationFormat>
  <Paragraphs>531</Paragraphs>
  <Slides>32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Clarity</vt:lpstr>
      <vt:lpstr>Retrospect</vt:lpstr>
      <vt:lpstr>1_Office Theme</vt:lpstr>
      <vt:lpstr>4_Office Theme</vt:lpstr>
      <vt:lpstr>5_Office Theme</vt:lpstr>
      <vt:lpstr>3_Office Theme</vt:lpstr>
      <vt:lpstr>7_Office Theme</vt:lpstr>
      <vt:lpstr>2_Office Theme</vt:lpstr>
      <vt:lpstr>8_Office Theme</vt:lpstr>
      <vt:lpstr>9_Office Theme</vt:lpstr>
      <vt:lpstr>2_blank</vt:lpstr>
      <vt:lpstr>Treating 35 million people with ART – where are we? </vt:lpstr>
      <vt:lpstr>UNAIDS 90-90-90:  HIV Treatment Targets for 2020 with Global Estimates (2014) </vt:lpstr>
      <vt:lpstr>Global Estimates (2014-15) vs the Gap  to reach 90-90-90 Targets</vt:lpstr>
      <vt:lpstr>PowerPoint Presentation</vt:lpstr>
      <vt:lpstr>PowerPoint Presentation</vt:lpstr>
      <vt:lpstr>PowerPoint Presentation</vt:lpstr>
      <vt:lpstr>PowerPoint Presentation</vt:lpstr>
      <vt:lpstr>A key moment in the history of HIV</vt:lpstr>
      <vt:lpstr>Minimum Costs of ARV treatments</vt:lpstr>
      <vt:lpstr>The four key stages for treatment access</vt:lpstr>
      <vt:lpstr>Voluntary licenses</vt:lpstr>
      <vt:lpstr>PowerPoint Presentation</vt:lpstr>
      <vt:lpstr>PowerPoint Presentation</vt:lpstr>
      <vt:lpstr>PowerPoint Presentation</vt:lpstr>
      <vt:lpstr>PowerPoint Presentation</vt:lpstr>
      <vt:lpstr>Minimum Costs of ARV treatments</vt:lpstr>
      <vt:lpstr>New  ARVs  Could  Represent  Over  USD  3  Billion  in  Cost  Savings  Through  2025</vt:lpstr>
      <vt:lpstr>PowerPoint Presentation</vt:lpstr>
      <vt:lpstr>Full roll-out of DTG and TAF?</vt:lpstr>
      <vt:lpstr>Dolutegravir in pregnancy: Background</vt:lpstr>
      <vt:lpstr>Clinical trials and CU outcomes</vt:lpstr>
      <vt:lpstr>Post-marketing pregnancy outcomes: 74 reported from spontaneous sources to 16 January 2016  </vt:lpstr>
      <vt:lpstr>DTG – study program for pregnant women</vt:lpstr>
      <vt:lpstr>DTG dosage should be doubled to 50 mg twice daily in presence of rifampicin but not rifabutin</vt:lpstr>
      <vt:lpstr>Open-label Study of Dolutegravir (DTG) or Efavirenz (EFV) for Human Immunodeficiency Virus (HIV) - Tuberculosis (TB) Co-infection (currently recruiting)</vt:lpstr>
      <vt:lpstr>TAF PK in pregnancy - implications</vt:lpstr>
      <vt:lpstr>Review of all published TAF trial results for pregnant women, on PubMed</vt:lpstr>
      <vt:lpstr>TAF contraindicated with rifampicin</vt:lpstr>
      <vt:lpstr>Phase 3 trials - TAF versus TDF Week 48 results</vt:lpstr>
      <vt:lpstr>PK trial needed, to evaluate TAF/FTC with rifampicin</vt:lpstr>
      <vt:lpstr>Full roll-out of DTG and TAF?</vt:lpstr>
      <vt:lpstr>Could we eliminate Hepatitis B and C worldwide by producing treatments cheaply?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Dzintars Gotham</dc:creator>
  <cp:lastModifiedBy>Memory Sachikonye</cp:lastModifiedBy>
  <cp:revision>65</cp:revision>
  <dcterms:created xsi:type="dcterms:W3CDTF">2016-02-19T11:09:06Z</dcterms:created>
  <dcterms:modified xsi:type="dcterms:W3CDTF">2016-10-06T09:21:47Z</dcterms:modified>
</cp:coreProperties>
</file>